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298" r:id="rId13"/>
    <p:sldId id="309" r:id="rId14"/>
    <p:sldId id="285" r:id="rId15"/>
    <p:sldId id="270" r:id="rId16"/>
    <p:sldId id="290" r:id="rId17"/>
    <p:sldId id="300" r:id="rId18"/>
    <p:sldId id="289" r:id="rId19"/>
    <p:sldId id="286" r:id="rId20"/>
    <p:sldId id="282" r:id="rId21"/>
    <p:sldId id="287" r:id="rId22"/>
    <p:sldId id="288" r:id="rId23"/>
    <p:sldId id="310" r:id="rId24"/>
    <p:sldId id="311" r:id="rId2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8" name="Author" initials="A" lastIdx="0" clrIdx="7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88A6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595" autoAdjust="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-2239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5" d="100"/>
          <a:sy n="85" d="100"/>
        </p:scale>
        <p:origin x="312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Ряд 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20ГГ</c:v>
                </c:pt>
                <c:pt idx="1">
                  <c:v>20ГГ</c:v>
                </c:pt>
                <c:pt idx="2">
                  <c:v>20ГГ</c:v>
                </c:pt>
                <c:pt idx="3">
                  <c:v>20ГГ</c:v>
                </c:pt>
              </c:strCache>
            </c:strRef>
          </c:cat>
          <c:val>
            <c:numRef>
              <c:f>Sheet1!$B$2:$B$5</c:f>
              <c:numCache>
                <c:formatCode>#\ ##0\ "₽"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ru-RU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\ &quot;₽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ru-RU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ru-RU" noProof="0"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39A-4B64-8190-AED9A77092CE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39A-4B64-8190-AED9A77092CE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39A-4B64-8190-AED9A77092C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39A-4B64-8190-AED9A77092CE}"/>
              </c:ext>
            </c:extLst>
          </c:dPt>
          <c:cat>
            <c:strRef>
              <c:f>Sheet1!$A$2:$A$5</c:f>
              <c:strCache>
                <c:ptCount val="4"/>
                <c:pt idx="0">
                  <c:v>1 кв.</c:v>
                </c:pt>
                <c:pt idx="1">
                  <c:v>2 кв.</c:v>
                </c:pt>
                <c:pt idx="2">
                  <c:v>3 кв.</c:v>
                </c:pt>
                <c:pt idx="3">
                  <c:v>4 кв.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9A-4B64-8190-AED9A77092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E69B-4764-A905-B46FA258CC8A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69B-4764-A905-B46FA258CC8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E69B-4764-A905-B46FA258CC8A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69B-4764-A905-B46FA258CC8A}"/>
              </c:ext>
            </c:extLst>
          </c:dPt>
          <c:cat>
            <c:strRef>
              <c:f>Sheet1!$A$2:$A$5</c:f>
              <c:strCache>
                <c:ptCount val="4"/>
                <c:pt idx="0">
                  <c:v>1 кв.</c:v>
                </c:pt>
                <c:pt idx="1">
                  <c:v>2 кв.</c:v>
                </c:pt>
                <c:pt idx="2">
                  <c:v>3 кв.</c:v>
                </c:pt>
                <c:pt idx="3">
                  <c:v>4 кв.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9B-4764-A905-B46FA258CC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F878-47F7-914D-F3CEAF5E313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878-47F7-914D-F3CEAF5E3135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F878-47F7-914D-F3CEAF5E3135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878-47F7-914D-F3CEAF5E3135}"/>
              </c:ext>
            </c:extLst>
          </c:dPt>
          <c:cat>
            <c:strRef>
              <c:f>Sheet1!$A$2:$A$5</c:f>
              <c:strCache>
                <c:ptCount val="4"/>
                <c:pt idx="0">
                  <c:v>1 кв.</c:v>
                </c:pt>
                <c:pt idx="1">
                  <c:v>2 кв.</c:v>
                </c:pt>
                <c:pt idx="2">
                  <c:v>3 кв.</c:v>
                </c:pt>
                <c:pt idx="3">
                  <c:v>4 кв.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78-47F7-914D-F3CEAF5E31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856E-4C44-82E1-56CFB71667FE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56E-4C44-82E1-56CFB71667FE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856E-4C44-82E1-56CFB71667FE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56E-4C44-82E1-56CFB71667FE}"/>
              </c:ext>
            </c:extLst>
          </c:dPt>
          <c:cat>
            <c:strRef>
              <c:f>Sheet1!$A$2:$A$5</c:f>
              <c:strCache>
                <c:ptCount val="4"/>
                <c:pt idx="0">
                  <c:v>1 кв.</c:v>
                </c:pt>
                <c:pt idx="1">
                  <c:v>2 кв.</c:v>
                </c:pt>
                <c:pt idx="2">
                  <c:v>3 кв.</c:v>
                </c:pt>
                <c:pt idx="3">
                  <c:v>4 кв.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6E-4C44-82E1-56CFB71667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FBC76D-9AC5-4848-97CF-1997827D59B3}" type="datetime1">
              <a:rPr lang="ru-RU" smtClean="0"/>
              <a:t>06.10.2022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7C8AB8-F519-4C44-A217-B2548CA6E5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BC4153-7B5C-4396-B02D-898C7EA7BEA8}" type="datetime1">
              <a:rPr lang="ru-RU" smtClean="0"/>
              <a:pPr/>
              <a:t>06.10.2022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303549-A82F-409E-AD53-534267A0E10B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44551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74828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23271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91547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9309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93802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3640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59521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70175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3944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3048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31628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53412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4856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853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14061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8568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1545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5772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086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1116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Рисунок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rtlCol="0" anchor="b" anchorCtr="0"/>
          <a:lstStyle>
            <a:lvl1pPr algn="l">
              <a:defRPr sz="6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ыночное 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СТИЛЬ ЗАГОЛОВКА НА ОБРАЗЦЕ СЛАЙДА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Текст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 b="1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US" noProof="0" dirty="0"/>
              <a:t>1</a:t>
            </a:r>
            <a:endParaRPr lang="ru-RU" noProof="0" dirty="0"/>
          </a:p>
        </p:txBody>
      </p:sp>
      <p:sp>
        <p:nvSpPr>
          <p:cNvPr id="17" name="Текст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b="1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266700" lvl="0" indent="-266700" algn="ctr" rtl="0"/>
            <a:r>
              <a:rPr lang="ru-RU" noProof="0" dirty="0"/>
              <a:t>2</a:t>
            </a:r>
          </a:p>
        </p:txBody>
      </p:sp>
      <p:sp>
        <p:nvSpPr>
          <p:cNvPr id="18" name="Текст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b="1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266700" lvl="0" indent="-266700" algn="ctr" rtl="0"/>
            <a:r>
              <a:rPr lang="ru-RU" noProof="0" dirty="0"/>
              <a:t>3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4" name="Текст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15" name="Дата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ши конкурен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rtlCol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 rtlCol="0"/>
          <a:lstStyle>
            <a:lvl1pPr algn="l">
              <a:defRPr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СТИЛЬ ТЕКСТА ОБРАЗЦЕ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о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Рисунок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подзаголовок</a:t>
            </a:r>
          </a:p>
        </p:txBody>
      </p:sp>
      <p:sp>
        <p:nvSpPr>
          <p:cNvPr id="17" name="Дата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Маркер 2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Маркер 3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Маркер 4</a:t>
            </a: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Описание пункта</a:t>
            </a:r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вадран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5" name="Текст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/>
              <a:t>Название квадранта</a:t>
            </a:r>
          </a:p>
        </p:txBody>
      </p:sp>
      <p:sp>
        <p:nvSpPr>
          <p:cNvPr id="16" name="Текст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/>
              <a:t>Название квадранта</a:t>
            </a:r>
          </a:p>
        </p:txBody>
      </p:sp>
      <p:sp>
        <p:nvSpPr>
          <p:cNvPr id="17" name="Текст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Название квадранта</a:t>
            </a:r>
          </a:p>
        </p:txBody>
      </p:sp>
      <p:sp>
        <p:nvSpPr>
          <p:cNvPr id="18" name="Текст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/>
              <a:t>Название квадранта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Дата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933902"/>
            <a:ext cx="5157787" cy="567697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933902"/>
            <a:ext cx="5183188" cy="567697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СТИЛЬ ЗАГОЛОВКА НА ОБРАЗЦЕ СЛАЙДА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8" name="Текст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Год</a:t>
            </a:r>
          </a:p>
        </p:txBody>
      </p:sp>
      <p:sp>
        <p:nvSpPr>
          <p:cNvPr id="39" name="Текст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40" name="Текст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1" name="Текст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2" name="Текст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3" name="Текст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Год</a:t>
            </a:r>
          </a:p>
        </p:txBody>
      </p:sp>
      <p:sp>
        <p:nvSpPr>
          <p:cNvPr id="44" name="Текст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5" name="Текст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6" name="Текст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7" name="Текст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8" name="Текст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9" name="Текст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0" name="Текст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1" name="Текст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2" name="Текст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3" name="Текст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4" name="Текст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5" name="Текст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6" name="Текст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7" name="Текст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8" name="Текст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9" name="Текст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60" name="Текст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61" name="Текст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62" name="Текст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63" name="Текст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65" name="Текст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Название элемента</a:t>
            </a:r>
          </a:p>
        </p:txBody>
      </p:sp>
      <p:sp>
        <p:nvSpPr>
          <p:cNvPr id="67" name="Дата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 rtlCol="0"/>
          <a:lstStyle>
            <a:lvl1pPr>
              <a:defRPr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СТИЛЬ ЗАГОЛОВКА НА ОБРАЗЦЕ СЛАЙДА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8" name="Рисунок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27" name="Рисунок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26" name="Рисунок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25" name="Рисунок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0" name="Текст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СТИЛЬ ЗАГОЛОВКА НА ОБРАЗЦЕ СЛАЙДА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4" name="Рисунок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3" name="Рисунок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1" name="Рисунок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0" name="Текст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45" name="Рисунок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2" name="Текст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3" name="Текст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6" name="Рисунок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5" name="Текст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6" name="Текст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7" name="Рисунок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8" name="Текст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9" name="Текст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8" name="Рисунок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31" name="Текст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2" name="Текст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нсиров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 rtlCol="0"/>
          <a:lstStyle>
            <a:lvl1pPr>
              <a:defRPr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ПОДЗАГОЛОВОК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20" name="Текст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ПОДЗАГОЛОВОК</a:t>
            </a:r>
          </a:p>
        </p:txBody>
      </p:sp>
      <p:sp>
        <p:nvSpPr>
          <p:cNvPr id="21" name="Текст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2" name="Объект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3" name="Текст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ПОДЗАГОЛОВОК</a:t>
            </a:r>
          </a:p>
        </p:txBody>
      </p:sp>
      <p:sp>
        <p:nvSpPr>
          <p:cNvPr id="24" name="Текст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5" name="Объект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6" name="Текст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ПОДЗАГОЛОВОК</a:t>
            </a:r>
          </a:p>
        </p:txBody>
      </p:sp>
      <p:sp>
        <p:nvSpPr>
          <p:cNvPr id="27" name="Текст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8" name="Объект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9" name="Текст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30" name="Текст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31" name="Текст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32" name="Текст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 на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rtlCol="0" anchor="b" anchorCtr="0"/>
          <a:lstStyle>
            <a:lvl1pPr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rtlCol="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 rtl="0"/>
            <a:r>
              <a:rPr lang="ru-RU" noProof="0"/>
              <a:t>Информация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раткая информа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rtlCol="0" anchor="t" anchorCtr="0"/>
          <a:lstStyle>
            <a:lvl1pPr>
              <a:defRPr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15" name="Текст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88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Текст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 rtl="0"/>
            <a:r>
              <a:rPr lang="ru-RU" noProof="0"/>
              <a:t>Краткая информация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rtlCol="0" anchor="t"/>
          <a:lstStyle>
            <a:lvl1pPr>
              <a:spcBef>
                <a:spcPts val="1000"/>
              </a:spcBef>
              <a:defRPr b="1" cap="all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14.07.20ГГ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14.07.20ГГ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14.07.20ГГ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Рисунок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 rtlCol="0"/>
          <a:lstStyle>
            <a:lvl1pPr>
              <a:defRPr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23" name="Текст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rtlCol="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 rtl="0"/>
            <a:r>
              <a:rPr lang="ru-RU" noProof="0"/>
              <a:t>Проблема</a:t>
            </a: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20" name="Текст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2" name="Текст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9" name="Рисунок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 rtlCol="0"/>
          <a:lstStyle>
            <a:lvl1pPr>
              <a:defRPr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2" name="Текст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3" name="Текст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4" name="Текст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 проду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Рисунок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 rtlCol="0"/>
          <a:lstStyle>
            <a:lvl1pPr algn="r">
              <a:defRPr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подзаголовок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подзаголовок</a:t>
            </a:r>
          </a:p>
        </p:txBody>
      </p:sp>
      <p:sp>
        <p:nvSpPr>
          <p:cNvPr id="15" name="Текст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подзаголовок</a:t>
            </a:r>
          </a:p>
        </p:txBody>
      </p:sp>
      <p:sp>
        <p:nvSpPr>
          <p:cNvPr id="17" name="Текст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8" name="Текст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 rtlCol="0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подзаголовок</a:t>
            </a:r>
          </a:p>
        </p:txBody>
      </p:sp>
      <p:sp>
        <p:nvSpPr>
          <p:cNvPr id="19" name="Текст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еимущества проду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 rtlCol="0"/>
          <a:lstStyle>
            <a:lvl1pPr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Текст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 rtl="0"/>
            <a:r>
              <a:rPr lang="ru-RU" noProof="0" dirty="0"/>
              <a:t>Преимущества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rtlCol="0" anchor="b">
            <a:normAutofit/>
          </a:bodyPr>
          <a:lstStyle>
            <a:lvl1pPr algn="r">
              <a:defRPr sz="4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изнес-моде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Рисунок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Маркер 2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1" name="Текст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 rtlCol="0"/>
          <a:lstStyle>
            <a:lvl1pPr marL="0" indent="0" algn="ctr">
              <a:buFont typeface="Arial" panose="020B0604020202020204" pitchFamily="34" charset="0"/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Маркер 3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 rtlCol="0"/>
          <a:lstStyle>
            <a:lvl1pPr marL="0" indent="0" algn="ctr">
              <a:buFont typeface="Arial" panose="020B0604020202020204" pitchFamily="34" charset="0"/>
              <a:buNone/>
              <a:defRPr sz="1800" b="1" cap="all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 rtl="0"/>
            <a:r>
              <a:rPr lang="ru-RU" noProof="0" dirty="0"/>
              <a:t>Маркер 4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Описание пункта</a:t>
            </a:r>
          </a:p>
        </p:txBody>
      </p:sp>
      <p:sp>
        <p:nvSpPr>
          <p:cNvPr id="16" name="Дата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зор рын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Рисунок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ru-RU" noProof="0"/>
              <a:t> 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u-RU" noProof="0" dirty="0"/>
              <a:t>ЩЕЛКНИТЕ, ЧТОБЫ ИЗМЕНИТЬ СТИЛЬ ЗАГОЛОВКА НА ОБРАЗЦЕ СЛАЙДА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Текст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rtlCol="0"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1</a:t>
            </a:r>
          </a:p>
        </p:txBody>
      </p:sp>
      <p:sp>
        <p:nvSpPr>
          <p:cNvPr id="17" name="Текст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266700" lvl="0" indent="-266700" algn="ctr" rtl="0"/>
            <a:r>
              <a:rPr lang="ru-RU" noProof="0" dirty="0"/>
              <a:t>2</a:t>
            </a:r>
          </a:p>
        </p:txBody>
      </p:sp>
      <p:sp>
        <p:nvSpPr>
          <p:cNvPr id="18" name="Текст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266700" lvl="0" indent="-266700" algn="ctr" rtl="0"/>
            <a:r>
              <a:rPr lang="ru-RU" noProof="0" dirty="0"/>
              <a:t>3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24" name="Текст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5" name="Дата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jpe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фотография моста и кабелей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451924"/>
            <a:ext cx="9144000" cy="1496291"/>
          </a:xfrm>
        </p:spPr>
        <p:txBody>
          <a:bodyPr rtlCol="0" anchor="b">
            <a:normAutofit/>
          </a:bodyPr>
          <a:lstStyle/>
          <a:p>
            <a:pPr rtl="0"/>
            <a:r>
              <a:rPr lang="ru-RU" sz="4800" b="1" dirty="0">
                <a:latin typeface="Calibri" panose="020F0502020204030204" pitchFamily="34" charset="0"/>
                <a:cs typeface="Calibri" panose="020F0502020204030204" pitchFamily="34" charset="0"/>
              </a:rPr>
              <a:t>НАБОР СЛАЙДОВ ДЛЯ ПРЕЗЕНТАЦИИ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5964096"/>
            <a:ext cx="7953375" cy="457200"/>
          </a:xfrm>
        </p:spPr>
        <p:txBody>
          <a:bodyPr rtlCol="0"/>
          <a:lstStyle/>
          <a:p>
            <a:pPr rtl="0"/>
            <a:r>
              <a:rPr lang="ru-RU"/>
              <a:t>Мария Анисимова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 descr="изображение линейчатых диаграмм&#10;">
            <a:extLst>
              <a:ext uri="{FF2B5EF4-FFF2-40B4-BE49-F238E27FC236}">
                <a16:creationId xmlns:a16="http://schemas.microsoft.com/office/drawing/2014/main" id="{1D2A9476-0B6C-45AA-9858-11D33F36A0DA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" r="6"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Заголовок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ru-RU"/>
              <a:t>РЫНОЧНОЕ СРАВНЕНИЕ</a:t>
            </a:r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69848" y="2121408"/>
            <a:ext cx="2664132" cy="914400"/>
          </a:xfrm>
        </p:spPr>
        <p:txBody>
          <a:bodyPr rtlCol="0">
            <a:noAutofit/>
          </a:bodyPr>
          <a:lstStyle/>
          <a:p>
            <a:pPr rtl="0"/>
            <a:r>
              <a:rPr lang="ru-RU" sz="5000"/>
              <a:t>3 млрд ₽</a:t>
            </a:r>
            <a:endParaRPr lang="ru-RU" sz="5000" dirty="0"/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00600" y="2121408"/>
            <a:ext cx="2560320" cy="914400"/>
          </a:xfrm>
        </p:spPr>
        <p:txBody>
          <a:bodyPr rtlCol="0"/>
          <a:lstStyle/>
          <a:p>
            <a:pPr rtl="0"/>
            <a:r>
              <a:rPr lang="ru-RU" sz="5000"/>
              <a:t>2 млрд ₽</a:t>
            </a:r>
            <a:endParaRPr lang="ru-RU" sz="5000" dirty="0"/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531351" y="2121408"/>
            <a:ext cx="2592505" cy="914400"/>
          </a:xfrm>
        </p:spPr>
        <p:txBody>
          <a:bodyPr rtlCol="0"/>
          <a:lstStyle/>
          <a:p>
            <a:pPr rtl="0"/>
            <a:r>
              <a:rPr lang="ru-RU" sz="5000"/>
              <a:t>1 млрд ₽</a:t>
            </a:r>
            <a:endParaRPr lang="ru-RU" sz="5000" dirty="0"/>
          </a:p>
        </p:txBody>
      </p:sp>
      <p:sp>
        <p:nvSpPr>
          <p:cNvPr id="31" name="Текст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69848" y="3730752"/>
            <a:ext cx="2560320" cy="1188720"/>
          </a:xfrm>
        </p:spPr>
        <p:txBody>
          <a:bodyPr rtlCol="0"/>
          <a:lstStyle/>
          <a:p>
            <a:pPr rtl="0"/>
            <a:r>
              <a:rPr lang="ru-RU"/>
              <a:t>Возможность создания</a:t>
            </a:r>
          </a:p>
          <a:p>
            <a:pPr rtl="0"/>
            <a:r>
              <a:rPr lang="ru-RU" noProof="1"/>
              <a:t>Потенциальный рынок</a:t>
            </a:r>
            <a:endParaRPr lang="ru-RU"/>
          </a:p>
          <a:p>
            <a:pPr rtl="0"/>
            <a:endParaRPr lang="ru-RU" dirty="0"/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00600" y="3730752"/>
            <a:ext cx="2560320" cy="1188720"/>
          </a:xfrm>
        </p:spPr>
        <p:txBody>
          <a:bodyPr rtlCol="0"/>
          <a:lstStyle/>
          <a:p>
            <a:pPr rtl="0"/>
            <a:r>
              <a:rPr lang="ru-RU"/>
              <a:t>Свобода изобретать</a:t>
            </a:r>
          </a:p>
          <a:p>
            <a:pPr rtl="0"/>
            <a:r>
              <a:rPr lang="ru-RU"/>
              <a:t>Доступный рынок</a:t>
            </a:r>
          </a:p>
          <a:p>
            <a:pPr rtl="0"/>
            <a:endParaRPr lang="ru-RU" dirty="0"/>
          </a:p>
        </p:txBody>
      </p:sp>
      <p:sp>
        <p:nvSpPr>
          <p:cNvPr id="41" name="Текст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531352" y="3730752"/>
            <a:ext cx="2560320" cy="1188720"/>
          </a:xfrm>
        </p:spPr>
        <p:txBody>
          <a:bodyPr rtlCol="0"/>
          <a:lstStyle/>
          <a:p>
            <a:pPr rtl="0"/>
            <a:r>
              <a:rPr lang="ru-RU"/>
              <a:t>Низкая конкуренция</a:t>
            </a:r>
          </a:p>
          <a:p>
            <a:pPr rtl="0"/>
            <a:r>
              <a:rPr lang="ru-RU" noProof="1"/>
              <a:t>Достижимый объем рынка</a:t>
            </a:r>
            <a:endParaRPr lang="ru-RU"/>
          </a:p>
          <a:p>
            <a:pPr rtl="0"/>
            <a:endParaRPr lang="ru-RU"/>
          </a:p>
          <a:p>
            <a:pPr rtl="0"/>
            <a:endParaRPr lang="ru-RU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7BAFA976-C9B1-4553-9357-32CAEBA1BA36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9019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 descr="изображение линейчатой диаграммы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 rtlCol="0"/>
          <a:lstStyle/>
          <a:p>
            <a:pPr rtl="0"/>
            <a:r>
              <a:rPr lang="ru-RU" dirty="0"/>
              <a:t>НАШИ КОНКУРЕНТЫ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</p:spPr>
        <p:txBody>
          <a:bodyPr rtlCol="0"/>
          <a:lstStyle/>
          <a:p>
            <a:pPr rtl="0"/>
            <a:r>
              <a:rPr lang="ru-RU" dirty="0"/>
              <a:t>CONTOSO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14671EBE-B721-4278-A276-75F44D55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92488" y="2686050"/>
            <a:ext cx="3657600" cy="2743200"/>
          </a:xfrm>
        </p:spPr>
        <p:txBody>
          <a:bodyPr rtlCol="0">
            <a:normAutofit fontScale="92500"/>
          </a:bodyPr>
          <a:lstStyle/>
          <a:p>
            <a:pPr rtl="0"/>
            <a:r>
              <a:rPr lang="ru-RU" noProof="1"/>
              <a:t>Стоимость нашего продукта ниже, чем у других инструментов для управления финансами на рынке</a:t>
            </a:r>
          </a:p>
          <a:p>
            <a:pPr rtl="0"/>
            <a:endParaRPr lang="ru-RU" noProof="1"/>
          </a:p>
          <a:p>
            <a:pPr rtl="0"/>
            <a:r>
              <a:rPr lang="ru-RU" noProof="1"/>
              <a:t>Простые и легкие в использовании приложение и веб-сайт по сравнению со сложными инструментами наших конкурентов.</a:t>
            </a:r>
          </a:p>
          <a:p>
            <a:pPr rtl="0"/>
            <a:endParaRPr lang="ru-RU" noProof="1"/>
          </a:p>
          <a:p>
            <a:pPr rtl="0"/>
            <a:r>
              <a:rPr lang="ru-RU" noProof="1"/>
              <a:t>Демократичная цена — это основное преимущество нашего продукта для клиентов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29525" y="1919288"/>
            <a:ext cx="3657600" cy="640080"/>
          </a:xfrm>
        </p:spPr>
        <p:txBody>
          <a:bodyPr rtlCol="0"/>
          <a:lstStyle/>
          <a:p>
            <a:pPr rtl="0"/>
            <a:r>
              <a:rPr lang="ru-RU" dirty="0"/>
              <a:t>КОНКУРЕНЦИЯ</a:t>
            </a:r>
          </a:p>
        </p:txBody>
      </p:sp>
      <p:sp>
        <p:nvSpPr>
          <p:cNvPr id="2" name="Объект 1">
            <a:extLst>
              <a:ext uri="{FF2B5EF4-FFF2-40B4-BE49-F238E27FC236}">
                <a16:creationId xmlns:a16="http://schemas.microsoft.com/office/drawing/2014/main" id="{2972E633-D3D4-4B6D-909F-937FED844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29525" y="2686050"/>
            <a:ext cx="3657600" cy="2743200"/>
          </a:xfrm>
        </p:spPr>
        <p:txBody>
          <a:bodyPr rtlCol="0">
            <a:normAutofit/>
          </a:bodyPr>
          <a:lstStyle/>
          <a:p>
            <a:pPr rtl="0"/>
            <a:r>
              <a:rPr lang="ru-RU" sz="1300" noProof="1"/>
              <a:t>Компания А</a:t>
            </a:r>
            <a:br>
              <a:rPr lang="ru-RU" sz="1300" noProof="1"/>
            </a:br>
            <a:r>
              <a:rPr lang="ru-RU" sz="1300" noProof="1"/>
              <a:t>Продукт стоит дороже</a:t>
            </a:r>
          </a:p>
          <a:p>
            <a:pPr rtl="0"/>
            <a:endParaRPr lang="ru-RU" sz="1300" noProof="1"/>
          </a:p>
          <a:p>
            <a:pPr rtl="0"/>
            <a:r>
              <a:rPr lang="ru-RU" sz="1300" noProof="1"/>
              <a:t>Компании Б и В </a:t>
            </a:r>
            <a:br>
              <a:rPr lang="ru-RU" sz="1300" noProof="1"/>
            </a:br>
            <a:r>
              <a:rPr lang="ru-RU" sz="1300" noProof="1"/>
              <a:t>Продукт дорогой и неудобный в использовании</a:t>
            </a:r>
          </a:p>
          <a:p>
            <a:pPr rtl="0"/>
            <a:endParaRPr lang="ru-RU" sz="1300" noProof="1"/>
          </a:p>
          <a:p>
            <a:pPr rtl="0"/>
            <a:r>
              <a:rPr lang="ru-RU" sz="1300" noProof="1"/>
              <a:t>Компании Г и Д</a:t>
            </a:r>
            <a:br>
              <a:rPr lang="ru-RU" sz="1300" noProof="1"/>
            </a:br>
            <a:r>
              <a:rPr lang="ru-RU" sz="1300" noProof="1"/>
              <a:t>Продукт по доступной цене, но неудобный в использовании</a:t>
            </a:r>
          </a:p>
        </p:txBody>
      </p:sp>
      <p:sp>
        <p:nvSpPr>
          <p:cNvPr id="22" name="Дата 21">
            <a:extLst>
              <a:ext uri="{FF2B5EF4-FFF2-40B4-BE49-F238E27FC236}">
                <a16:creationId xmlns:a16="http://schemas.microsoft.com/office/drawing/2014/main" id="{0892EE2B-E8C5-4129-9850-04151ED0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 dirty="0"/>
              <a:t>14.07.20ГГ</a:t>
            </a:r>
          </a:p>
        </p:txBody>
      </p:sp>
      <p:sp>
        <p:nvSpPr>
          <p:cNvPr id="23" name="Нижний колонтитул 22">
            <a:extLst>
              <a:ext uri="{FF2B5EF4-FFF2-40B4-BE49-F238E27FC236}">
                <a16:creationId xmlns:a16="http://schemas.microsoft.com/office/drawing/2014/main" id="{B5D1873B-E191-492D-8A88-5BC54325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dirty="0"/>
              <a:t>Заголовок презентации</a:t>
            </a:r>
          </a:p>
        </p:txBody>
      </p:sp>
      <p:sp>
        <p:nvSpPr>
          <p:cNvPr id="24" name="Номер слайда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Рисунок 46" descr="изображение линейчатых диаграмм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ru-RU"/>
              <a:t>СТРАТЕГИЯ РАЗВИТИЯ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7A222B6F-BB67-4A4C-8885-56E895268E0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66800" y="1525143"/>
            <a:ext cx="10058400" cy="548640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Планы расширения в будущем</a:t>
            </a:r>
          </a:p>
          <a:p>
            <a:pPr rtl="0"/>
            <a:endParaRPr lang="ru-RU"/>
          </a:p>
        </p:txBody>
      </p:sp>
      <p:sp>
        <p:nvSpPr>
          <p:cNvPr id="79" name="Текст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 rtlCol="0"/>
          <a:lstStyle/>
          <a:p>
            <a:pPr rtl="0"/>
            <a:r>
              <a:rPr lang="ru-RU"/>
              <a:t>Февраль 20ГГ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584448"/>
            <a:ext cx="2468880" cy="1371600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Развертывание продукта в местных компаниях в регионе, чтобы помочь ему обосноваться на рынке</a:t>
            </a:r>
          </a:p>
          <a:p>
            <a:pPr rtl="0"/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 rtlCol="0"/>
          <a:lstStyle/>
          <a:p>
            <a:pPr rtl="0"/>
            <a:r>
              <a:rPr lang="ru-RU"/>
              <a:t>Май 20ГГ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584448"/>
            <a:ext cx="2468880" cy="1371600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Развертывание продукта для общей доступности с отслеживанием тенденций фондового рынка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 rtlCol="0"/>
          <a:lstStyle/>
          <a:p>
            <a:pPr rtl="0"/>
            <a:r>
              <a:rPr lang="ru-RU"/>
              <a:t>Октябрь 20ГГ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584448"/>
            <a:ext cx="2468880" cy="1371600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Сбор отзывов от финансового сообщества для расширения доступности продукта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96062A-F97D-488B-9454-8BCCA36C6DA0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67" name="Нижний колонтитул 66">
            <a:extLst>
              <a:ext uri="{FF2B5EF4-FFF2-40B4-BE49-F238E27FC236}">
                <a16:creationId xmlns:a16="http://schemas.microsoft.com/office/drawing/2014/main" id="{354056BA-2CCC-4DA8-BF1E-8AE4C81144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68" name="Номер слайда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2106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ru-RU"/>
              <a:t>НАШИ КОНКУРЕНТЫ 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09000" y="2130552"/>
            <a:ext cx="2011680" cy="274320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Удобный</a:t>
            </a:r>
          </a:p>
        </p:txBody>
      </p:sp>
      <p:sp>
        <p:nvSpPr>
          <p:cNvPr id="40" name="Надпись 39">
            <a:extLst>
              <a:ext uri="{FF2B5EF4-FFF2-40B4-BE49-F238E27FC236}">
                <a16:creationId xmlns:a16="http://schemas.microsoft.com/office/drawing/2014/main" id="{6BE3E8D6-EBCD-4E49-9090-1E7064FAD1EA}"/>
              </a:ext>
            </a:extLst>
          </p:cNvPr>
          <p:cNvSpPr txBox="1"/>
          <p:nvPr/>
        </p:nvSpPr>
        <p:spPr>
          <a:xfrm>
            <a:off x="8762113" y="2175264"/>
            <a:ext cx="151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>
                <a:solidFill>
                  <a:schemeClr val="accent2"/>
                </a:solidFill>
                <a:latin typeface="+mj-lt"/>
              </a:rPr>
              <a:t>CONTOSO</a:t>
            </a:r>
          </a:p>
        </p:txBody>
      </p:sp>
      <p:sp>
        <p:nvSpPr>
          <p:cNvPr id="14" name="Надпись 13">
            <a:extLst>
              <a:ext uri="{FF2B5EF4-FFF2-40B4-BE49-F238E27FC236}">
                <a16:creationId xmlns:a16="http://schemas.microsoft.com/office/drawing/2014/main" id="{6E474FBB-AFB3-4F5F-8F5A-C916AA503E95}"/>
              </a:ext>
            </a:extLst>
          </p:cNvPr>
          <p:cNvSpPr txBox="1"/>
          <p:nvPr/>
        </p:nvSpPr>
        <p:spPr>
          <a:xfrm>
            <a:off x="1431112" y="2684568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 sz="1400">
                <a:solidFill>
                  <a:schemeClr val="accent1"/>
                </a:solidFill>
              </a:rPr>
              <a:t>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1375" y="3252207"/>
            <a:ext cx="2011363" cy="274638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Затратно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345168" y="3273552"/>
            <a:ext cx="2011680" cy="274320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ru-RU"/>
              <a:t>Доступная цена</a:t>
            </a:r>
          </a:p>
        </p:txBody>
      </p:sp>
      <p:sp>
        <p:nvSpPr>
          <p:cNvPr id="20" name="Надпись 19">
            <a:extLst>
              <a:ext uri="{FF2B5EF4-FFF2-40B4-BE49-F238E27FC236}">
                <a16:creationId xmlns:a16="http://schemas.microsoft.com/office/drawing/2014/main" id="{574E8CF7-1F1C-45FE-9088-92F9A8BEC2AF}"/>
              </a:ext>
            </a:extLst>
          </p:cNvPr>
          <p:cNvSpPr txBox="1"/>
          <p:nvPr/>
        </p:nvSpPr>
        <p:spPr>
          <a:xfrm>
            <a:off x="2036066" y="413826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 sz="1400">
                <a:solidFill>
                  <a:schemeClr val="accent1"/>
                </a:solidFill>
              </a:rPr>
              <a:t>Г</a:t>
            </a:r>
          </a:p>
        </p:txBody>
      </p:sp>
      <p:sp>
        <p:nvSpPr>
          <p:cNvPr id="22" name="Надпись 21">
            <a:extLst>
              <a:ext uri="{FF2B5EF4-FFF2-40B4-BE49-F238E27FC236}">
                <a16:creationId xmlns:a16="http://schemas.microsoft.com/office/drawing/2014/main" id="{733EB4F2-6DCD-42D9-A38E-E739722752EE}"/>
              </a:ext>
            </a:extLst>
          </p:cNvPr>
          <p:cNvSpPr txBox="1"/>
          <p:nvPr/>
        </p:nvSpPr>
        <p:spPr>
          <a:xfrm>
            <a:off x="2612253" y="4741178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 sz="1400">
                <a:solidFill>
                  <a:schemeClr val="accent1"/>
                </a:solidFill>
              </a:rPr>
              <a:t>E</a:t>
            </a:r>
          </a:p>
        </p:txBody>
      </p:sp>
      <p:sp>
        <p:nvSpPr>
          <p:cNvPr id="24" name="Надпись 23">
            <a:extLst>
              <a:ext uri="{FF2B5EF4-FFF2-40B4-BE49-F238E27FC236}">
                <a16:creationId xmlns:a16="http://schemas.microsoft.com/office/drawing/2014/main" id="{AFA47F5A-99BC-46EC-A6B9-3DB10D5A741B}"/>
              </a:ext>
            </a:extLst>
          </p:cNvPr>
          <p:cNvSpPr txBox="1"/>
          <p:nvPr/>
        </p:nvSpPr>
        <p:spPr>
          <a:xfrm>
            <a:off x="5918241" y="468826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 sz="140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26" name="Надпись 25">
            <a:extLst>
              <a:ext uri="{FF2B5EF4-FFF2-40B4-BE49-F238E27FC236}">
                <a16:creationId xmlns:a16="http://schemas.microsoft.com/office/drawing/2014/main" id="{D351BACB-0034-4464-B71B-DE045F78BAD8}"/>
              </a:ext>
            </a:extLst>
          </p:cNvPr>
          <p:cNvSpPr txBox="1"/>
          <p:nvPr/>
        </p:nvSpPr>
        <p:spPr>
          <a:xfrm>
            <a:off x="7616115" y="4153685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 sz="140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09000" y="5184648"/>
            <a:ext cx="2011680" cy="274320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ru-RU"/>
              <a:t>Неудобный</a:t>
            </a:r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5C713730-0D5A-4207-A796-E1A982175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391232" y="3012705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30" name="Овал 29">
            <a:extLst>
              <a:ext uri="{FF2B5EF4-FFF2-40B4-BE49-F238E27FC236}">
                <a16:creationId xmlns:a16="http://schemas.microsoft.com/office/drawing/2014/main" id="{31DAEBEE-A114-4C54-9B63-DEFA96F6BF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72373" y="4534092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D90E21EE-75B0-43BB-BF94-A9BF7327A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76235" y="3946594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EB1A1C25-B297-4292-95F7-F45462C0F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78361" y="4483895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36" name="Овал 35">
            <a:extLst>
              <a:ext uri="{FF2B5EF4-FFF2-40B4-BE49-F238E27FC236}">
                <a16:creationId xmlns:a16="http://schemas.microsoft.com/office/drawing/2014/main" id="{729671F7-315E-4F2A-A255-2959A5816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96186" y="3936604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38" name="Овал 37">
            <a:extLst>
              <a:ext uri="{FF2B5EF4-FFF2-40B4-BE49-F238E27FC236}">
                <a16:creationId xmlns:a16="http://schemas.microsoft.com/office/drawing/2014/main" id="{7DB5DC08-9E27-4C29-8425-CB31A4233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39852" y="2571997"/>
            <a:ext cx="274320" cy="274320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41" name="Дата 40">
            <a:extLst>
              <a:ext uri="{FF2B5EF4-FFF2-40B4-BE49-F238E27FC236}">
                <a16:creationId xmlns:a16="http://schemas.microsoft.com/office/drawing/2014/main" id="{4AE1D161-46F9-4A99-81FE-3AA72B026138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CC7E0A4-FE8E-4F7B-8370-1FA3484B61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CE495FC-7E0A-4342-A40D-3B65DCA780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8236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ru-RU" dirty="0"/>
              <a:t>ПОПУЛЯРНОСТЬ</a:t>
            </a:r>
          </a:p>
        </p:txBody>
      </p:sp>
      <p:sp>
        <p:nvSpPr>
          <p:cNvPr id="54" name="Текст 53">
            <a:extLst>
              <a:ext uri="{FF2B5EF4-FFF2-40B4-BE49-F238E27FC236}">
                <a16:creationId xmlns:a16="http://schemas.microsoft.com/office/drawing/2014/main" id="{394168C4-B2DA-4D2C-9105-A30BEC6030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3" y="1482296"/>
            <a:ext cx="8321040" cy="365125"/>
          </a:xfrm>
        </p:spPr>
        <p:txBody>
          <a:bodyPr rtlCol="0"/>
          <a:lstStyle/>
          <a:p>
            <a:pPr rtl="0"/>
            <a:r>
              <a:rPr lang="ru-RU" dirty="0"/>
              <a:t>Прогнозирование успеха</a:t>
            </a:r>
          </a:p>
          <a:p>
            <a:pPr rtl="0"/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90323"/>
            <a:ext cx="5157787" cy="731837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Ключевые показатели</a:t>
            </a:r>
          </a:p>
        </p:txBody>
      </p:sp>
      <p:graphicFrame>
        <p:nvGraphicFramePr>
          <p:cNvPr id="11" name="Таблица 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07612836"/>
              </p:ext>
            </p:extLst>
          </p:nvPr>
        </p:nvGraphicFramePr>
        <p:xfrm>
          <a:off x="936044" y="2581275"/>
          <a:ext cx="4839115" cy="313372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67823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948470">
                <a:tc>
                  <a:txBody>
                    <a:bodyPr/>
                    <a:lstStyle/>
                    <a:p>
                      <a:pPr rtl="0"/>
                      <a:endParaRPr lang="ru-RU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b="0" noProof="0"/>
                        <a:t>Клиенты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b="0" noProof="0"/>
                        <a:t>Заказы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b="0" noProof="0"/>
                        <a:t>Валовой доход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b="0" noProof="0"/>
                        <a:t>Чистый доход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 rtl="0"/>
                      <a:r>
                        <a:rPr lang="ru-RU" sz="1400" noProof="0"/>
                        <a:t>20ГГ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/>
                        <a:t>10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/>
                        <a:t>1100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 dirty="0"/>
                        <a:t>1</a:t>
                      </a:r>
                      <a:r>
                        <a:rPr lang="ru-RU" sz="14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r>
                        <a:rPr lang="en-US" sz="14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noProof="0" dirty="0"/>
                        <a:t>000 ₽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 dirty="0"/>
                        <a:t>7</a:t>
                      </a:r>
                      <a:r>
                        <a:rPr lang="en-US" sz="14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noProof="0" dirty="0"/>
                        <a:t>000 ₽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 rtl="0"/>
                      <a:r>
                        <a:rPr lang="ru-RU" sz="1400" noProof="0"/>
                        <a:t>20ГГ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/>
                        <a:t>20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/>
                        <a:t>200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noProof="0" dirty="0"/>
                        <a:t>20</a:t>
                      </a:r>
                      <a:r>
                        <a:rPr lang="en-US" sz="14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noProof="0" dirty="0"/>
                        <a:t>000 ₽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noProof="0" dirty="0"/>
                        <a:t>16</a:t>
                      </a:r>
                      <a:r>
                        <a:rPr lang="en-US" sz="14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noProof="0" dirty="0"/>
                        <a:t>000 ₽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 rtl="0"/>
                      <a:r>
                        <a:rPr lang="ru-RU" sz="1400" noProof="0"/>
                        <a:t>20ГГ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/>
                        <a:t>30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/>
                        <a:t>300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noProof="0" dirty="0"/>
                        <a:t>30</a:t>
                      </a:r>
                      <a:r>
                        <a:rPr lang="en-US" sz="14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noProof="0" dirty="0"/>
                        <a:t>000 ₽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noProof="0" dirty="0"/>
                        <a:t>25</a:t>
                      </a:r>
                      <a:r>
                        <a:rPr lang="en-US" sz="14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noProof="0" dirty="0"/>
                        <a:t>000 ₽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 rtl="0"/>
                      <a:r>
                        <a:rPr lang="ru-RU" sz="1400" noProof="0"/>
                        <a:t>20ГГ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/>
                        <a:t>40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ru-RU" sz="1400" noProof="0"/>
                        <a:t>400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noProof="0" dirty="0"/>
                        <a:t>40</a:t>
                      </a:r>
                      <a:r>
                        <a:rPr lang="en-US" sz="14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noProof="0" dirty="0"/>
                        <a:t>000 ₽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noProof="0" dirty="0"/>
                        <a:t>30</a:t>
                      </a:r>
                      <a:r>
                        <a:rPr lang="en-US" sz="140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400" noProof="0" dirty="0"/>
                        <a:t>000 ₽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Текст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22064" y="1690323"/>
            <a:ext cx="5183188" cy="731837"/>
          </a:xfrm>
        </p:spPr>
        <p:txBody>
          <a:bodyPr rtlCol="0" anchor="b" anchorCtr="0">
            <a:normAutofit/>
          </a:bodyPr>
          <a:lstStyle/>
          <a:p>
            <a:pPr rtl="0"/>
            <a:r>
              <a:rPr lang="ru-RU" dirty="0"/>
              <a:t>Доходы по годам</a:t>
            </a:r>
          </a:p>
        </p:txBody>
      </p:sp>
      <p:graphicFrame>
        <p:nvGraphicFramePr>
          <p:cNvPr id="27" name="Объект 13" descr="Диаграмма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638528050"/>
              </p:ext>
            </p:extLst>
          </p:nvPr>
        </p:nvGraphicFramePr>
        <p:xfrm>
          <a:off x="6416842" y="2438400"/>
          <a:ext cx="4938545" cy="3652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Дата 1">
            <a:extLst>
              <a:ext uri="{FF2B5EF4-FFF2-40B4-BE49-F238E27FC236}">
                <a16:creationId xmlns:a16="http://schemas.microsoft.com/office/drawing/2014/main" id="{0C57D13E-C753-4E0C-B3C1-D6F8A633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 dirty="0"/>
              <a:t>14.07.20ГГ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559307B-C100-4B37-A55A-F406AC62D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dirty="0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10E482-BEB9-41AB-AEED-00BF3EC6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8485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ru-RU">
                <a:solidFill>
                  <a:schemeClr val="tx1"/>
                </a:solidFill>
              </a:rPr>
              <a:t>ДВУХЛЕТНИЙ ПЛАН ДЕЙСТВИЙ</a:t>
            </a:r>
          </a:p>
        </p:txBody>
      </p:sp>
      <p:sp>
        <p:nvSpPr>
          <p:cNvPr id="32" name="Текст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167128" y="2470398"/>
            <a:ext cx="1828800" cy="696912"/>
          </a:xfrm>
          <a:noFill/>
          <a:ln w="25400">
            <a:solidFill>
              <a:schemeClr val="accent3"/>
            </a:solidFill>
          </a:ln>
        </p:spPr>
        <p:txBody>
          <a:bodyPr rtlCol="0" anchor="t" anchorCtr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ru-RU" dirty="0"/>
              <a:t>Предоставление добровольцев</a:t>
            </a:r>
          </a:p>
        </p:txBody>
      </p:sp>
      <p:sp>
        <p:nvSpPr>
          <p:cNvPr id="116" name="Текст 32">
            <a:extLst>
              <a:ext uri="{FF2B5EF4-FFF2-40B4-BE49-F238E27FC236}">
                <a16:creationId xmlns:a16="http://schemas.microsoft.com/office/drawing/2014/main" id="{1DF5D925-396D-4F69-A672-042BE3765BF3}"/>
              </a:ext>
            </a:extLst>
          </p:cNvPr>
          <p:cNvSpPr txBox="1">
            <a:spLocks/>
          </p:cNvSpPr>
          <p:nvPr/>
        </p:nvSpPr>
        <p:spPr>
          <a:xfrm>
            <a:off x="2214621" y="2958033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ru-RU" sz="1100" dirty="0"/>
              <a:t>ФЕВ 20ГГ</a:t>
            </a:r>
          </a:p>
        </p:txBody>
      </p:sp>
      <p:sp>
        <p:nvSpPr>
          <p:cNvPr id="38" name="Текст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31162" y="2468880"/>
            <a:ext cx="1828800" cy="694944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vert="horz" lIns="0" tIns="3600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200000"/>
              </a:lnSpc>
            </a:pP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Проверка в фокус-группах</a:t>
            </a:r>
          </a:p>
        </p:txBody>
      </p:sp>
      <p:sp>
        <p:nvSpPr>
          <p:cNvPr id="118" name="Текст 32">
            <a:extLst>
              <a:ext uri="{FF2B5EF4-FFF2-40B4-BE49-F238E27FC236}">
                <a16:creationId xmlns:a16="http://schemas.microsoft.com/office/drawing/2014/main" id="{8D1819FD-484E-465C-9168-96B226CC52AC}"/>
              </a:ext>
            </a:extLst>
          </p:cNvPr>
          <p:cNvSpPr txBox="1">
            <a:spLocks/>
          </p:cNvSpPr>
          <p:nvPr/>
        </p:nvSpPr>
        <p:spPr>
          <a:xfrm>
            <a:off x="4600443" y="290779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ru-RU" sz="1100"/>
              <a:t>МАЙ 20ГГ</a:t>
            </a:r>
          </a:p>
        </p:txBody>
      </p:sp>
      <p:sp>
        <p:nvSpPr>
          <p:cNvPr id="34" name="Текст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55234" y="2468880"/>
            <a:ext cx="1828800" cy="694944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vert="horz" lIns="0" tIns="3600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200000"/>
              </a:lnSpc>
            </a:pP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Сбор отзывов</a:t>
            </a:r>
          </a:p>
        </p:txBody>
      </p:sp>
      <p:sp>
        <p:nvSpPr>
          <p:cNvPr id="122" name="Текст 32">
            <a:extLst>
              <a:ext uri="{FF2B5EF4-FFF2-40B4-BE49-F238E27FC236}">
                <a16:creationId xmlns:a16="http://schemas.microsoft.com/office/drawing/2014/main" id="{03FCDCE9-ECBC-4C82-B228-62D7B590374B}"/>
              </a:ext>
            </a:extLst>
          </p:cNvPr>
          <p:cNvSpPr txBox="1">
            <a:spLocks/>
          </p:cNvSpPr>
          <p:nvPr/>
        </p:nvSpPr>
        <p:spPr>
          <a:xfrm>
            <a:off x="8545115" y="290779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100" dirty="0"/>
              <a:t>ОКТ 20ГГ</a:t>
            </a:r>
          </a:p>
        </p:txBody>
      </p:sp>
      <p:cxnSp>
        <p:nvCxnSpPr>
          <p:cNvPr id="134" name="Прямая соединительная линия 133">
            <a:extLst>
              <a:ext uri="{FF2B5EF4-FFF2-40B4-BE49-F238E27FC236}">
                <a16:creationId xmlns:a16="http://schemas.microsoft.com/office/drawing/2014/main" id="{54C1DC48-210B-4EA5-ABC0-EFF5BC2E0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81528" y="3161849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Прямая соединительная линия 135">
            <a:extLst>
              <a:ext uri="{FF2B5EF4-FFF2-40B4-BE49-F238E27FC236}">
                <a16:creationId xmlns:a16="http://schemas.microsoft.com/office/drawing/2014/main" id="{16155A8D-4215-45F4-9EE8-B5134F3B1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45562" y="3163824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Прямая соединительная линия 137">
            <a:extLst>
              <a:ext uri="{FF2B5EF4-FFF2-40B4-BE49-F238E27FC236}">
                <a16:creationId xmlns:a16="http://schemas.microsoft.com/office/drawing/2014/main" id="{034685E3-049D-4C8B-8099-9C2BDDE0A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69634" y="3163824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Текст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422952"/>
            <a:ext cx="731520" cy="457200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20ГГ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ЯНВ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388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ФЕВ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МАР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АПР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МАЙ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ИЮН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ИЮЛ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АВГ</a:t>
            </a: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СЕН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ОКТ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НОЯ</a:t>
            </a:r>
          </a:p>
        </p:txBody>
      </p:sp>
      <p:sp>
        <p:nvSpPr>
          <p:cNvPr id="19" name="Текст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703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ДЕК</a:t>
            </a:r>
          </a:p>
        </p:txBody>
      </p:sp>
      <p:sp>
        <p:nvSpPr>
          <p:cNvPr id="114" name="Овал 113">
            <a:extLst>
              <a:ext uri="{FF2B5EF4-FFF2-40B4-BE49-F238E27FC236}">
                <a16:creationId xmlns:a16="http://schemas.microsoft.com/office/drawing/2014/main" id="{C1997AD5-1C95-4DBE-B96B-FF9C9B5BF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14495" y="3993955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20" name="Овал 119">
            <a:extLst>
              <a:ext uri="{FF2B5EF4-FFF2-40B4-BE49-F238E27FC236}">
                <a16:creationId xmlns:a16="http://schemas.microsoft.com/office/drawing/2014/main" id="{61C29B84-1C3F-4264-B157-6E66C0FE2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71017" y="3993016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24" name="Овал 123">
            <a:extLst>
              <a:ext uri="{FF2B5EF4-FFF2-40B4-BE49-F238E27FC236}">
                <a16:creationId xmlns:a16="http://schemas.microsoft.com/office/drawing/2014/main" id="{3B04E3E4-BABC-4652-903D-E382A6E60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7975" y="3994428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30" name="Овал 129">
            <a:extLst>
              <a:ext uri="{FF2B5EF4-FFF2-40B4-BE49-F238E27FC236}">
                <a16:creationId xmlns:a16="http://schemas.microsoft.com/office/drawing/2014/main" id="{1B9032FF-99AE-4650-8A87-BB9117C82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96099" y="3993016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1" name="Год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224228"/>
            <a:ext cx="731520" cy="457200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20ГГ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ЯНВ</a:t>
            </a:r>
          </a:p>
        </p:txBody>
      </p:sp>
      <p:sp>
        <p:nvSpPr>
          <p:cNvPr id="21" name="Текст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7602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ФЕВ</a:t>
            </a:r>
          </a:p>
        </p:txBody>
      </p:sp>
      <p:sp>
        <p:nvSpPr>
          <p:cNvPr id="22" name="Текст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МАР</a:t>
            </a:r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АПР</a:t>
            </a: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МАЙ</a:t>
            </a: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ИЮН</a:t>
            </a:r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ИЮЛ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АВГ</a:t>
            </a:r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СЕН</a:t>
            </a:r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ОКТ</a:t>
            </a:r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НОЯ</a:t>
            </a:r>
          </a:p>
        </p:txBody>
      </p:sp>
      <p:sp>
        <p:nvSpPr>
          <p:cNvPr id="31" name="Текст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357456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ДЕК</a:t>
            </a:r>
          </a:p>
        </p:txBody>
      </p:sp>
      <p:cxnSp>
        <p:nvCxnSpPr>
          <p:cNvPr id="140" name="Прямая соединительная линия 139">
            <a:extLst>
              <a:ext uri="{FF2B5EF4-FFF2-40B4-BE49-F238E27FC236}">
                <a16:creationId xmlns:a16="http://schemas.microsoft.com/office/drawing/2014/main" id="{12D5F1D5-E2E9-49DD-8D91-4398296FA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76775" y="4722682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Прямая соединительная линия 141">
            <a:extLst>
              <a:ext uri="{FF2B5EF4-FFF2-40B4-BE49-F238E27FC236}">
                <a16:creationId xmlns:a16="http://schemas.microsoft.com/office/drawing/2014/main" id="{D7675303-0D1F-4522-B513-62246F67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021953" y="4724657"/>
            <a:ext cx="0" cy="27432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Прямая соединительная линия 143">
            <a:extLst>
              <a:ext uri="{FF2B5EF4-FFF2-40B4-BE49-F238E27FC236}">
                <a16:creationId xmlns:a16="http://schemas.microsoft.com/office/drawing/2014/main" id="{5CDC1244-94F9-4369-9B79-DCF2E5A79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954512" y="4724657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Текст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62375" y="5004966"/>
            <a:ext cx="1828800" cy="694944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vert="horz" lIns="0" tIns="3600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00000"/>
              </a:lnSpc>
            </a:pP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Тестирование в организациях</a:t>
            </a:r>
          </a:p>
        </p:txBody>
      </p:sp>
      <p:sp>
        <p:nvSpPr>
          <p:cNvPr id="126" name="Текст 32">
            <a:extLst>
              <a:ext uri="{FF2B5EF4-FFF2-40B4-BE49-F238E27FC236}">
                <a16:creationId xmlns:a16="http://schemas.microsoft.com/office/drawing/2014/main" id="{2C0D3F0C-99CF-4238-AAA4-C13CD4B2C416}"/>
              </a:ext>
            </a:extLst>
          </p:cNvPr>
          <p:cNvSpPr txBox="1">
            <a:spLocks/>
          </p:cNvSpPr>
          <p:nvPr/>
        </p:nvSpPr>
        <p:spPr>
          <a:xfrm>
            <a:off x="2211772" y="5474866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ru-RU" sz="1100"/>
              <a:t>ФЕВ 20ГГ</a:t>
            </a:r>
          </a:p>
        </p:txBody>
      </p:sp>
      <p:sp>
        <p:nvSpPr>
          <p:cNvPr id="42" name="Текст 31">
            <a:extLst>
              <a:ext uri="{FF2B5EF4-FFF2-40B4-BE49-F238E27FC236}">
                <a16:creationId xmlns:a16="http://schemas.microsoft.com/office/drawing/2014/main" id="{98DDA43F-34CF-4E57-97F0-535BCBD8A38F}"/>
              </a:ext>
            </a:extLst>
          </p:cNvPr>
          <p:cNvSpPr txBox="1">
            <a:spLocks/>
          </p:cNvSpPr>
          <p:nvPr/>
        </p:nvSpPr>
        <p:spPr>
          <a:xfrm>
            <a:off x="6107553" y="5001768"/>
            <a:ext cx="1828800" cy="694944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txBody>
          <a:bodyPr vert="horz" lIns="0" tIns="3600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200000"/>
              </a:lnSpc>
            </a:pPr>
            <a:r>
              <a:rPr lang="ru-RU" sz="1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Запуск в регионе</a:t>
            </a:r>
          </a:p>
        </p:txBody>
      </p:sp>
      <p:sp>
        <p:nvSpPr>
          <p:cNvPr id="43" name="Текст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6180038" y="5440680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ru-RU" sz="1100">
                <a:solidFill>
                  <a:schemeClr val="bg1"/>
                </a:solidFill>
              </a:rPr>
              <a:t>Июль 20ГГ</a:t>
            </a:r>
          </a:p>
        </p:txBody>
      </p:sp>
      <p:sp>
        <p:nvSpPr>
          <p:cNvPr id="36" name="Текст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465664" y="5001768"/>
            <a:ext cx="1828800" cy="694944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vert="horz" lIns="0" tIns="3600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200000"/>
              </a:lnSpc>
            </a:pP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Доставка потребителям</a:t>
            </a:r>
          </a:p>
        </p:txBody>
      </p:sp>
      <p:sp>
        <p:nvSpPr>
          <p:cNvPr id="128" name="Текст 32">
            <a:extLst>
              <a:ext uri="{FF2B5EF4-FFF2-40B4-BE49-F238E27FC236}">
                <a16:creationId xmlns:a16="http://schemas.microsoft.com/office/drawing/2014/main" id="{45985B0E-D419-4BA2-BA87-799D71E9D775}"/>
              </a:ext>
            </a:extLst>
          </p:cNvPr>
          <p:cNvSpPr txBox="1">
            <a:spLocks/>
          </p:cNvSpPr>
          <p:nvPr/>
        </p:nvSpPr>
        <p:spPr>
          <a:xfrm>
            <a:off x="9573176" y="5440680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ru-RU" sz="1100"/>
              <a:t>ДЕК 20ГГ</a:t>
            </a:r>
          </a:p>
        </p:txBody>
      </p:sp>
      <p:sp>
        <p:nvSpPr>
          <p:cNvPr id="145" name="Дата 144">
            <a:extLst>
              <a:ext uri="{FF2B5EF4-FFF2-40B4-BE49-F238E27FC236}">
                <a16:creationId xmlns:a16="http://schemas.microsoft.com/office/drawing/2014/main" id="{EDFDF909-B06D-4D45-B05A-FB9B7D1C9B5B}"/>
              </a:ext>
            </a:extLst>
          </p:cNvPr>
          <p:cNvSpPr>
            <a:spLocks noGrp="1"/>
          </p:cNvSpPr>
          <p:nvPr>
            <p:ph type="dt" sz="half" idx="61"/>
          </p:nvPr>
        </p:nvSpPr>
        <p:spPr/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9362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ФИНАНСЫ</a:t>
            </a: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type="tbl" sz="quarter" idx="4294967295"/>
            <p:extLst>
              <p:ext uri="{D42A27DB-BD31-4B8C-83A1-F6EECF244321}">
                <p14:modId xmlns:p14="http://schemas.microsoft.com/office/powerpoint/2010/main" val="831130457"/>
              </p:ext>
            </p:extLst>
          </p:nvPr>
        </p:nvGraphicFramePr>
        <p:xfrm>
          <a:off x="914401" y="1746494"/>
          <a:ext cx="10439399" cy="4537078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870156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512038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1713039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1718472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625694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49006">
                <a:tc>
                  <a:txBody>
                    <a:bodyPr/>
                    <a:lstStyle/>
                    <a:p>
                      <a:pPr algn="l" rtl="0" fontAlgn="b"/>
                      <a:endParaRPr lang="ru-RU" sz="1400" b="0" i="0" u="none" strike="noStrike" noProof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u="none" strike="noStrike" noProof="0">
                          <a:solidFill>
                            <a:schemeClr val="bg1"/>
                          </a:solidFill>
                          <a:effectLst/>
                        </a:rPr>
                        <a:t>Год 1</a:t>
                      </a:r>
                      <a:endParaRPr lang="ru-RU" sz="1400" b="1" i="0" u="none" strike="noStrike" noProof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u="none" strike="noStrike" noProof="0">
                          <a:solidFill>
                            <a:schemeClr val="bg1"/>
                          </a:solidFill>
                          <a:effectLst/>
                        </a:rPr>
                        <a:t>Год 2</a:t>
                      </a:r>
                      <a:endParaRPr lang="ru-RU" sz="1400" b="1" i="0" u="none" strike="noStrike" noProof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u="none" strike="noStrike" noProof="0">
                          <a:solidFill>
                            <a:schemeClr val="bg1"/>
                          </a:solidFill>
                          <a:effectLst/>
                        </a:rPr>
                        <a:t>Год 3</a:t>
                      </a:r>
                      <a:endParaRPr lang="ru-RU" sz="1400" b="1" i="0" u="none" strike="noStrike" noProof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i="0" u="none" strike="noStrike" noProof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Процент от общей суммы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Прибыль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Пользователи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1 600 000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Продажи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4 000 000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16 000 000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Средняя цена продажи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Доход при 15 %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5 625 000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48 000 000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216 000 000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Валовая прибыль</a:t>
                      </a:r>
                      <a:endParaRPr lang="ru-RU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5 625 000</a:t>
                      </a:r>
                      <a:endParaRPr lang="ru-RU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48 000 000</a:t>
                      </a:r>
                      <a:endParaRPr lang="ru-RU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216 000 000</a:t>
                      </a:r>
                      <a:endParaRPr lang="ru-RU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Расходы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l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/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Продажи и маркетинг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5 062 500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38 400 000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151 200 000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70 %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Обслуживание клиентов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1 687 500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9 600 000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21 600 000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10 %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Разработка продукта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562 500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2 400 000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10 800 000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5 %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Исследования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281 250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2 400 000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4 320 000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2 %</a:t>
                      </a:r>
                      <a:endParaRPr lang="ru-RU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49006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Общие расходы</a:t>
                      </a:r>
                      <a:endParaRPr lang="ru-RU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7 593 750</a:t>
                      </a:r>
                      <a:endParaRPr lang="ru-RU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52 800 000</a:t>
                      </a:r>
                      <a:endParaRPr lang="ru-RU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4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187 920 000</a:t>
                      </a:r>
                      <a:endParaRPr lang="ru-RU" sz="14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"/>
                      <a:endParaRPr lang="ru-RU" sz="1400" b="0" i="0" u="none" strike="noStrike" noProof="0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4" name="Дата 3">
            <a:extLst>
              <a:ext uri="{FF2B5EF4-FFF2-40B4-BE49-F238E27FC236}">
                <a16:creationId xmlns:a16="http://schemas.microsoft.com/office/drawing/2014/main" id="{CA9ED77D-2B6B-4E46-8274-36014FE9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4DB081-B60F-4DC1-A168-C1FA616A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9032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Заголовок 42">
            <a:extLst>
              <a:ext uri="{FF2B5EF4-FFF2-40B4-BE49-F238E27FC236}">
                <a16:creationId xmlns:a16="http://schemas.microsoft.com/office/drawing/2014/main" id="{82D36010-C86D-4E36-B6CF-A9BDD3472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ru-RU"/>
              <a:t>ПОЗНАКОМЬТЕСЬ С НАМИ</a:t>
            </a:r>
          </a:p>
        </p:txBody>
      </p:sp>
      <p:pic>
        <p:nvPicPr>
          <p:cNvPr id="24" name="Рисунок 23" descr="сотрудник">
            <a:extLst>
              <a:ext uri="{FF2B5EF4-FFF2-40B4-BE49-F238E27FC236}">
                <a16:creationId xmlns:a16="http://schemas.microsoft.com/office/drawing/2014/main" id="{B269982C-B5A5-4ABE-9867-F064D76158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4400" y="2047875"/>
            <a:ext cx="2103438" cy="2913063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3D4B2ADA-BF4A-429D-9AAB-0A79EC551F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1352" y="5257800"/>
            <a:ext cx="2103120" cy="274320"/>
          </a:xfrm>
        </p:spPr>
        <p:txBody>
          <a:bodyPr rtlCol="0"/>
          <a:lstStyle/>
          <a:p>
            <a:pPr rtl="0"/>
            <a:r>
              <a:rPr lang="ru-RU" dirty="0"/>
              <a:t>Павел Безруков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B6BA764-9AA1-4357-AA4E-466CAC81293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1352" y="5551170"/>
            <a:ext cx="2103120" cy="365760"/>
          </a:xfrm>
        </p:spPr>
        <p:txBody>
          <a:bodyPr rtlCol="0"/>
          <a:lstStyle/>
          <a:p>
            <a:pPr rtl="0"/>
            <a:r>
              <a:rPr lang="ru-RU" dirty="0"/>
              <a:t>Президент</a:t>
            </a:r>
          </a:p>
        </p:txBody>
      </p:sp>
      <p:pic>
        <p:nvPicPr>
          <p:cNvPr id="30" name="Рисунок 29" descr="сотрудник&#10;">
            <a:extLst>
              <a:ext uri="{FF2B5EF4-FFF2-40B4-BE49-F238E27FC236}">
                <a16:creationId xmlns:a16="http://schemas.microsoft.com/office/drawing/2014/main" id="{E3518826-950A-4BBF-B066-0453E162ED7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67125" y="2047875"/>
            <a:ext cx="2103438" cy="3017838"/>
          </a:xfrm>
        </p:spPr>
      </p:pic>
      <p:sp>
        <p:nvSpPr>
          <p:cNvPr id="7" name="Текст 6">
            <a:extLst>
              <a:ext uri="{FF2B5EF4-FFF2-40B4-BE49-F238E27FC236}">
                <a16:creationId xmlns:a16="http://schemas.microsoft.com/office/drawing/2014/main" id="{3CCBA895-282B-4655-9508-9B081D8947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66744" y="5257800"/>
            <a:ext cx="2103120" cy="274320"/>
          </a:xfrm>
        </p:spPr>
        <p:txBody>
          <a:bodyPr rtlCol="0"/>
          <a:lstStyle/>
          <a:p>
            <a:pPr rtl="0"/>
            <a:r>
              <a:rPr lang="ru-RU"/>
              <a:t>Мария Анисимова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B45544BD-5A0E-41E5-9FDF-CF48D5F86A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66744" y="5551170"/>
            <a:ext cx="2103120" cy="365760"/>
          </a:xfrm>
        </p:spPr>
        <p:txBody>
          <a:bodyPr rtlCol="0"/>
          <a:lstStyle/>
          <a:p>
            <a:pPr rtl="0"/>
            <a:r>
              <a:rPr lang="ru-RU"/>
              <a:t>Генеральный директор</a:t>
            </a:r>
          </a:p>
        </p:txBody>
      </p:sp>
      <p:pic>
        <p:nvPicPr>
          <p:cNvPr id="32" name="Рисунок 31" descr="сотрудник&#10;">
            <a:extLst>
              <a:ext uri="{FF2B5EF4-FFF2-40B4-BE49-F238E27FC236}">
                <a16:creationId xmlns:a16="http://schemas.microsoft.com/office/drawing/2014/main" id="{3C5A52A1-20C1-4B98-93B8-92FCD7B5D5D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1438" y="2047875"/>
            <a:ext cx="2103437" cy="3017838"/>
          </a:xfrm>
        </p:spPr>
      </p:pic>
      <p:sp>
        <p:nvSpPr>
          <p:cNvPr id="18" name="Текст 17">
            <a:extLst>
              <a:ext uri="{FF2B5EF4-FFF2-40B4-BE49-F238E27FC236}">
                <a16:creationId xmlns:a16="http://schemas.microsoft.com/office/drawing/2014/main" id="{FB4AD937-0438-4166-BD70-EA667D56A4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19088" y="5257800"/>
            <a:ext cx="2103120" cy="274320"/>
          </a:xfrm>
        </p:spPr>
        <p:txBody>
          <a:bodyPr rtlCol="0"/>
          <a:lstStyle/>
          <a:p>
            <a:pPr rtl="0"/>
            <a:r>
              <a:rPr lang="ru-RU"/>
              <a:t>Татьяна Селезнева</a:t>
            </a:r>
          </a:p>
        </p:txBody>
      </p:sp>
      <p:sp>
        <p:nvSpPr>
          <p:cNvPr id="19" name="Текст 18">
            <a:extLst>
              <a:ext uri="{FF2B5EF4-FFF2-40B4-BE49-F238E27FC236}">
                <a16:creationId xmlns:a16="http://schemas.microsoft.com/office/drawing/2014/main" id="{B2F91C5D-226D-435B-A96C-1F554E795D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19088" y="5551170"/>
            <a:ext cx="2103120" cy="365760"/>
          </a:xfrm>
        </p:spPr>
        <p:txBody>
          <a:bodyPr rtlCol="0"/>
          <a:lstStyle/>
          <a:p>
            <a:pPr rtl="0"/>
            <a:r>
              <a:rPr lang="ru-RU"/>
              <a:t>Директор по эксплуатации</a:t>
            </a:r>
          </a:p>
        </p:txBody>
      </p:sp>
      <p:pic>
        <p:nvPicPr>
          <p:cNvPr id="34" name="Рисунок 33" descr="сотрудник&#10;">
            <a:extLst>
              <a:ext uri="{FF2B5EF4-FFF2-40B4-BE49-F238E27FC236}">
                <a16:creationId xmlns:a16="http://schemas.microsoft.com/office/drawing/2014/main" id="{F7A2D11E-BE25-45D2-8EDB-3D89772BDBC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4163" y="2047875"/>
            <a:ext cx="2103437" cy="3017838"/>
          </a:xfrm>
        </p:spPr>
      </p:pic>
      <p:sp>
        <p:nvSpPr>
          <p:cNvPr id="21" name="Текст 20">
            <a:extLst>
              <a:ext uri="{FF2B5EF4-FFF2-40B4-BE49-F238E27FC236}">
                <a16:creationId xmlns:a16="http://schemas.microsoft.com/office/drawing/2014/main" id="{EC6CB9CB-BA33-411F-ABB1-BCC00E4CE92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71432" y="5257800"/>
            <a:ext cx="2103120" cy="274320"/>
          </a:xfrm>
        </p:spPr>
        <p:txBody>
          <a:bodyPr rtlCol="0"/>
          <a:lstStyle/>
          <a:p>
            <a:pPr rtl="0"/>
            <a:r>
              <a:rPr lang="ru-RU"/>
              <a:t>Виталий Топоров</a:t>
            </a:r>
          </a:p>
        </p:txBody>
      </p:sp>
      <p:sp>
        <p:nvSpPr>
          <p:cNvPr id="22" name="Текст 21">
            <a:extLst>
              <a:ext uri="{FF2B5EF4-FFF2-40B4-BE49-F238E27FC236}">
                <a16:creationId xmlns:a16="http://schemas.microsoft.com/office/drawing/2014/main" id="{A43341B8-8BFF-46A8-A144-93AE618DB84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71432" y="5551170"/>
            <a:ext cx="2103120" cy="365760"/>
          </a:xfrm>
        </p:spPr>
        <p:txBody>
          <a:bodyPr rtlCol="0"/>
          <a:lstStyle/>
          <a:p>
            <a:pPr rtl="0"/>
            <a:r>
              <a:rPr lang="ru-RU"/>
              <a:t>Вице-президент по маркетингу</a:t>
            </a: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00ADF5DB-0025-47AA-9436-DFD100097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46E3061B-C3BC-4087-AEF7-2C6C9BDB7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1BFFA4BA-93DF-4ECF-A20F-3D40A2066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673791FF-CCF9-4C5D-A843-3726D4BA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44" name="Дата 43">
            <a:extLst>
              <a:ext uri="{FF2B5EF4-FFF2-40B4-BE49-F238E27FC236}">
                <a16:creationId xmlns:a16="http://schemas.microsoft.com/office/drawing/2014/main" id="{699F33BF-9EA0-4A52-B59D-CD6A572610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45" name="Нижний колонтитул 44">
            <a:extLst>
              <a:ext uri="{FF2B5EF4-FFF2-40B4-BE49-F238E27FC236}">
                <a16:creationId xmlns:a16="http://schemas.microsoft.com/office/drawing/2014/main" id="{0C136C7D-C5A4-48AE-99EF-3F26F5A32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6" name="Номер слайда 45">
            <a:extLst>
              <a:ext uri="{FF2B5EF4-FFF2-40B4-BE49-F238E27FC236}">
                <a16:creationId xmlns:a16="http://schemas.microsoft.com/office/drawing/2014/main" id="{78E65243-56AB-4666-A752-0F5C1A7FE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BE2D7C-45DA-45A1-BCD0-40DD32D5C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ru-RU"/>
              <a:t>ЗНАКОМСТВО СО ВСЕЙ КОМАНДОЙ</a:t>
            </a:r>
          </a:p>
        </p:txBody>
      </p:sp>
      <p:pic>
        <p:nvPicPr>
          <p:cNvPr id="28" name="Рисунок 27" descr="сотрудник">
            <a:extLst>
              <a:ext uri="{FF2B5EF4-FFF2-40B4-BE49-F238E27FC236}">
                <a16:creationId xmlns:a16="http://schemas.microsoft.com/office/drawing/2014/main" id="{3FB5C621-B7DF-4715-BA11-6BA51730F64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4400" y="2047875"/>
            <a:ext cx="2103438" cy="1371600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B16F415A-D292-401D-B8EE-54A5F34DCA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1352" y="3524652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Павел Безруков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0DFB30C-3E6D-4565-9646-913768A22E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1352" y="3774234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Президент</a:t>
            </a:r>
          </a:p>
        </p:txBody>
      </p:sp>
      <p:pic>
        <p:nvPicPr>
          <p:cNvPr id="30" name="Рисунок 29" descr="сотрудник&#10;">
            <a:extLst>
              <a:ext uri="{FF2B5EF4-FFF2-40B4-BE49-F238E27FC236}">
                <a16:creationId xmlns:a16="http://schemas.microsoft.com/office/drawing/2014/main" id="{EEA671C7-564C-4EBB-A81D-9879D9B2761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67125" y="2047875"/>
            <a:ext cx="2103438" cy="1371600"/>
          </a:xfrm>
        </p:spPr>
      </p:pic>
      <p:sp>
        <p:nvSpPr>
          <p:cNvPr id="7" name="Текст 6">
            <a:extLst>
              <a:ext uri="{FF2B5EF4-FFF2-40B4-BE49-F238E27FC236}">
                <a16:creationId xmlns:a16="http://schemas.microsoft.com/office/drawing/2014/main" id="{0484F183-4242-4FE0-9405-F93B3D7FAA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66744" y="3524652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Мария Анисимова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69E9B05-7A10-4168-9CB8-75AF17B8547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66744" y="3774234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Генеральный директор</a:t>
            </a:r>
          </a:p>
        </p:txBody>
      </p:sp>
      <p:pic>
        <p:nvPicPr>
          <p:cNvPr id="32" name="Рисунок 31" descr="сотрудник&#10;">
            <a:extLst>
              <a:ext uri="{FF2B5EF4-FFF2-40B4-BE49-F238E27FC236}">
                <a16:creationId xmlns:a16="http://schemas.microsoft.com/office/drawing/2014/main" id="{F13AE6CA-5311-4723-896B-18A11A11159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1438" y="2047875"/>
            <a:ext cx="2103437" cy="1371600"/>
          </a:xfrm>
        </p:spPr>
      </p:pic>
      <p:sp>
        <p:nvSpPr>
          <p:cNvPr id="10" name="Текст 9">
            <a:extLst>
              <a:ext uri="{FF2B5EF4-FFF2-40B4-BE49-F238E27FC236}">
                <a16:creationId xmlns:a16="http://schemas.microsoft.com/office/drawing/2014/main" id="{3747A24A-C4E1-45F8-B4E3-D73EAC93C33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19088" y="3524652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Татьяна Селезнева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C4448846-D33D-4ED0-96D8-F86423E1C4B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19088" y="3774234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Директор по производству</a:t>
            </a:r>
          </a:p>
        </p:txBody>
      </p:sp>
      <p:pic>
        <p:nvPicPr>
          <p:cNvPr id="34" name="Рисунок 33" descr="сотрудник&#10;">
            <a:extLst>
              <a:ext uri="{FF2B5EF4-FFF2-40B4-BE49-F238E27FC236}">
                <a16:creationId xmlns:a16="http://schemas.microsoft.com/office/drawing/2014/main" id="{31F4C6DF-221E-4459-A5B6-9C57A2ED57D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4163" y="2047875"/>
            <a:ext cx="2103437" cy="1371600"/>
          </a:xfrm>
        </p:spPr>
      </p:pic>
      <p:sp>
        <p:nvSpPr>
          <p:cNvPr id="13" name="Текст 12">
            <a:extLst>
              <a:ext uri="{FF2B5EF4-FFF2-40B4-BE49-F238E27FC236}">
                <a16:creationId xmlns:a16="http://schemas.microsoft.com/office/drawing/2014/main" id="{9155F8DC-DEB4-460D-87FE-F1BDEA6831B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71432" y="3524652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Виталий Топоров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F71BC6F9-8896-48A9-A294-C72BD5F54D6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71432" y="3774234"/>
            <a:ext cx="2103120" cy="397562"/>
          </a:xfrm>
        </p:spPr>
        <p:txBody>
          <a:bodyPr rtlCol="0"/>
          <a:lstStyle/>
          <a:p>
            <a:pPr rtl="0"/>
            <a:r>
              <a:rPr lang="ru-RU"/>
              <a:t>Вице-президент по маркетингу</a:t>
            </a:r>
          </a:p>
        </p:txBody>
      </p:sp>
      <p:pic>
        <p:nvPicPr>
          <p:cNvPr id="36" name="Рисунок 35" descr="сотрудник&#10;">
            <a:extLst>
              <a:ext uri="{FF2B5EF4-FFF2-40B4-BE49-F238E27FC236}">
                <a16:creationId xmlns:a16="http://schemas.microsoft.com/office/drawing/2014/main" id="{5E363B2C-DF8C-43FB-B0D0-75A43A79839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575" y="4260850"/>
            <a:ext cx="2103438" cy="1371600"/>
          </a:xfrm>
        </p:spPr>
      </p:pic>
      <p:sp>
        <p:nvSpPr>
          <p:cNvPr id="16" name="Текст 15">
            <a:extLst>
              <a:ext uri="{FF2B5EF4-FFF2-40B4-BE49-F238E27FC236}">
                <a16:creationId xmlns:a16="http://schemas.microsoft.com/office/drawing/2014/main" id="{FDC8EE5B-FDF4-40E4-8BA2-7FFD01D46F1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14400" y="5738113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Василий Бутусов</a:t>
            </a: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08A7953F-A959-4F25-9D84-C0215BE9DD9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4400" y="6001343"/>
            <a:ext cx="2103120" cy="470110"/>
          </a:xfrm>
        </p:spPr>
        <p:txBody>
          <a:bodyPr rtlCol="0"/>
          <a:lstStyle/>
          <a:p>
            <a:pPr rtl="0"/>
            <a:r>
              <a:rPr lang="ru-RU"/>
              <a:t>Вице-президент по продуктам</a:t>
            </a:r>
          </a:p>
        </p:txBody>
      </p:sp>
      <p:pic>
        <p:nvPicPr>
          <p:cNvPr id="38" name="Рисунок 37" descr="сотрудник&#10;">
            <a:extLst>
              <a:ext uri="{FF2B5EF4-FFF2-40B4-BE49-F238E27FC236}">
                <a16:creationId xmlns:a16="http://schemas.microsoft.com/office/drawing/2014/main" id="{146DB95A-91D9-49AF-A19F-FECE3179AB49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70300" y="4260850"/>
            <a:ext cx="2103438" cy="1371600"/>
          </a:xfrm>
        </p:spPr>
      </p:pic>
      <p:sp>
        <p:nvSpPr>
          <p:cNvPr id="19" name="Текст 18">
            <a:extLst>
              <a:ext uri="{FF2B5EF4-FFF2-40B4-BE49-F238E27FC236}">
                <a16:creationId xmlns:a16="http://schemas.microsoft.com/office/drawing/2014/main" id="{F9CA3A3E-9309-4918-A84A-C9E3F14E0C2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669792" y="5738113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Артем Кузнецов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DE45847E-109F-4D7D-BCD7-1868B6FDC16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669792" y="6001343"/>
            <a:ext cx="2103120" cy="371616"/>
          </a:xfrm>
        </p:spPr>
        <p:txBody>
          <a:bodyPr rtlCol="0"/>
          <a:lstStyle/>
          <a:p>
            <a:pPr rtl="0"/>
            <a:r>
              <a:rPr lang="ru-RU"/>
              <a:t>Стратег по оптимизации для поисковых систем</a:t>
            </a:r>
          </a:p>
        </p:txBody>
      </p:sp>
      <p:pic>
        <p:nvPicPr>
          <p:cNvPr id="40" name="Рисунок 39" descr="сотрудник&#10;">
            <a:extLst>
              <a:ext uri="{FF2B5EF4-FFF2-40B4-BE49-F238E27FC236}">
                <a16:creationId xmlns:a16="http://schemas.microsoft.com/office/drawing/2014/main" id="{BA5B83B0-A7DC-4DAE-A4A9-2B552289353E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4613" y="4260850"/>
            <a:ext cx="2103437" cy="1371600"/>
          </a:xfrm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9B05E8B0-A169-4556-B131-F01BF68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22136" y="5738113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Евгения Маслова</a:t>
            </a:r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89B8D754-F01E-47CD-9BAB-91E62733756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422136" y="6001343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Дизайнер продукта</a:t>
            </a:r>
          </a:p>
        </p:txBody>
      </p:sp>
      <p:pic>
        <p:nvPicPr>
          <p:cNvPr id="42" name="Рисунок 41" descr="сотрудник&#10;">
            <a:extLst>
              <a:ext uri="{FF2B5EF4-FFF2-40B4-BE49-F238E27FC236}">
                <a16:creationId xmlns:a16="http://schemas.microsoft.com/office/drawing/2014/main" id="{1AEF5689-5EF0-4AEB-8801-47A524AD0A5A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7338" y="4260850"/>
            <a:ext cx="2103437" cy="1371600"/>
          </a:xfrm>
        </p:spPr>
      </p:pic>
      <p:sp>
        <p:nvSpPr>
          <p:cNvPr id="25" name="Текст 24">
            <a:extLst>
              <a:ext uri="{FF2B5EF4-FFF2-40B4-BE49-F238E27FC236}">
                <a16:creationId xmlns:a16="http://schemas.microsoft.com/office/drawing/2014/main" id="{401BC501-D7D3-4C14-AC64-4190AC62377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74480" y="5738113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Регина Покровская</a:t>
            </a:r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AFA0B1A3-8382-445A-BD5C-FFEB79DED9F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174480" y="6001343"/>
            <a:ext cx="2103120" cy="228600"/>
          </a:xfrm>
        </p:spPr>
        <p:txBody>
          <a:bodyPr rtlCol="0"/>
          <a:lstStyle/>
          <a:p>
            <a:pPr rtl="0"/>
            <a:r>
              <a:rPr lang="ru-RU"/>
              <a:t>Разработчик контента</a:t>
            </a:r>
          </a:p>
        </p:txBody>
      </p:sp>
      <p:sp>
        <p:nvSpPr>
          <p:cNvPr id="119" name="Прямоугольник 118">
            <a:extLst>
              <a:ext uri="{FF2B5EF4-FFF2-40B4-BE49-F238E27FC236}">
                <a16:creationId xmlns:a16="http://schemas.microsoft.com/office/drawing/2014/main" id="{2EBA4538-DE77-489A-8350-EB6A91BB2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21" name="Прямоугольник 120">
            <a:extLst>
              <a:ext uri="{FF2B5EF4-FFF2-40B4-BE49-F238E27FC236}">
                <a16:creationId xmlns:a16="http://schemas.microsoft.com/office/drawing/2014/main" id="{74A86AAB-370D-439E-9BED-518723F0B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23" name="Прямоугольник 122">
            <a:extLst>
              <a:ext uri="{FF2B5EF4-FFF2-40B4-BE49-F238E27FC236}">
                <a16:creationId xmlns:a16="http://schemas.microsoft.com/office/drawing/2014/main" id="{A4AB794F-24F5-4B85-BFAB-4C1F779A2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25" name="Прямоугольник 124">
            <a:extLst>
              <a:ext uri="{FF2B5EF4-FFF2-40B4-BE49-F238E27FC236}">
                <a16:creationId xmlns:a16="http://schemas.microsoft.com/office/drawing/2014/main" id="{F3B944F6-8DC1-4CE8-8BC3-30B6B84F7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27" name="Прямоугольник 126">
            <a:extLst>
              <a:ext uri="{FF2B5EF4-FFF2-40B4-BE49-F238E27FC236}">
                <a16:creationId xmlns:a16="http://schemas.microsoft.com/office/drawing/2014/main" id="{DE7C35C7-8193-4078-BD0F-F1E162675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29" name="Прямоугольник 128">
            <a:extLst>
              <a:ext uri="{FF2B5EF4-FFF2-40B4-BE49-F238E27FC236}">
                <a16:creationId xmlns:a16="http://schemas.microsoft.com/office/drawing/2014/main" id="{E455F16D-80BC-4770-A8F3-DBA4956FA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31" name="Прямоугольник 130">
            <a:extLst>
              <a:ext uri="{FF2B5EF4-FFF2-40B4-BE49-F238E27FC236}">
                <a16:creationId xmlns:a16="http://schemas.microsoft.com/office/drawing/2014/main" id="{A6E5AABB-EEAE-4308-849F-0343D73F2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33" name="Прямоугольник 132">
            <a:extLst>
              <a:ext uri="{FF2B5EF4-FFF2-40B4-BE49-F238E27FC236}">
                <a16:creationId xmlns:a16="http://schemas.microsoft.com/office/drawing/2014/main" id="{A9D25A11-67D5-4CE0-AE39-585775E5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  <p:sp>
        <p:nvSpPr>
          <p:cNvPr id="134" name="Дата 133">
            <a:extLst>
              <a:ext uri="{FF2B5EF4-FFF2-40B4-BE49-F238E27FC236}">
                <a16:creationId xmlns:a16="http://schemas.microsoft.com/office/drawing/2014/main" id="{03AE756E-44E6-4396-B4F0-4C92B9537A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135" name="Нижний колонтитул 134">
            <a:extLst>
              <a:ext uri="{FF2B5EF4-FFF2-40B4-BE49-F238E27FC236}">
                <a16:creationId xmlns:a16="http://schemas.microsoft.com/office/drawing/2014/main" id="{C239D8AF-EF3C-4250-AEE5-B9016C9B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136" name="Номер слайда 135">
            <a:extLst>
              <a:ext uri="{FF2B5EF4-FFF2-40B4-BE49-F238E27FC236}">
                <a16:creationId xmlns:a16="http://schemas.microsoft.com/office/drawing/2014/main" id="{12D0E515-67F7-4BAD-9307-64611E5A9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5056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2652D5-79D1-472D-A29A-E1E6F1C20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365760"/>
            <a:ext cx="10515600" cy="1325563"/>
          </a:xfrm>
        </p:spPr>
        <p:txBody>
          <a:bodyPr rtlCol="0"/>
          <a:lstStyle/>
          <a:p>
            <a:pPr rtl="0"/>
            <a:r>
              <a:rPr lang="ru-RU" dirty="0"/>
              <a:t>ФИНАНСИРОВАНИЕ</a:t>
            </a:r>
          </a:p>
        </p:txBody>
      </p:sp>
      <p:graphicFrame>
        <p:nvGraphicFramePr>
          <p:cNvPr id="43" name="Объект 42" descr="круговая диаграмма">
            <a:extLst>
              <a:ext uri="{FF2B5EF4-FFF2-40B4-BE49-F238E27FC236}">
                <a16:creationId xmlns:a16="http://schemas.microsoft.com/office/drawing/2014/main" id="{DAD05018-06C3-4FE9-88DE-5F5A1458E17D}"/>
              </a:ext>
            </a:extLst>
          </p:cNvPr>
          <p:cNvGraphicFramePr>
            <a:graphicFrameLocks noGrp="1"/>
          </p:cNvGraphicFramePr>
          <p:nvPr>
            <p:ph sz="quarter" idx="22"/>
            <p:extLst>
              <p:ext uri="{D42A27DB-BD31-4B8C-83A1-F6EECF244321}">
                <p14:modId xmlns:p14="http://schemas.microsoft.com/office/powerpoint/2010/main" val="2584896942"/>
              </p:ext>
            </p:extLst>
          </p:nvPr>
        </p:nvGraphicFramePr>
        <p:xfrm>
          <a:off x="914400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Объект 58" descr="круговая диаграмма&#10;">
            <a:extLst>
              <a:ext uri="{FF2B5EF4-FFF2-40B4-BE49-F238E27FC236}">
                <a16:creationId xmlns:a16="http://schemas.microsoft.com/office/drawing/2014/main" id="{063008F3-86E2-4FC4-B153-16D21B16A61D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1001390868"/>
              </p:ext>
            </p:extLst>
          </p:nvPr>
        </p:nvGraphicFramePr>
        <p:xfrm>
          <a:off x="3603625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6" name="Объект 95" descr="круговая диаграмма&#10;">
            <a:extLst>
              <a:ext uri="{FF2B5EF4-FFF2-40B4-BE49-F238E27FC236}">
                <a16:creationId xmlns:a16="http://schemas.microsoft.com/office/drawing/2014/main" id="{57B71365-A7C7-4A29-8A28-E6BA96C8208D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2415941465"/>
              </p:ext>
            </p:extLst>
          </p:nvPr>
        </p:nvGraphicFramePr>
        <p:xfrm>
          <a:off x="6292850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9" name="Объект 98" descr="круговая диаграмма&#10;">
            <a:extLst>
              <a:ext uri="{FF2B5EF4-FFF2-40B4-BE49-F238E27FC236}">
                <a16:creationId xmlns:a16="http://schemas.microsoft.com/office/drawing/2014/main" id="{650E4C09-7ED6-4629-A224-BF1F95D1B12E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3178247275"/>
              </p:ext>
            </p:extLst>
          </p:nvPr>
        </p:nvGraphicFramePr>
        <p:xfrm>
          <a:off x="8982075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" name="Текст 2">
            <a:extLst>
              <a:ext uri="{FF2B5EF4-FFF2-40B4-BE49-F238E27FC236}">
                <a16:creationId xmlns:a16="http://schemas.microsoft.com/office/drawing/2014/main" id="{6C92FCDA-3785-4537-AFE8-AA4F93B008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4333934"/>
            <a:ext cx="2286000" cy="548640"/>
          </a:xfrm>
        </p:spPr>
        <p:txBody>
          <a:bodyPr rtlCol="0"/>
          <a:lstStyle/>
          <a:p>
            <a:pPr rtl="0"/>
            <a:r>
              <a:rPr lang="ru-RU" dirty="0"/>
              <a:t>Взаимные фонды</a:t>
            </a:r>
          </a:p>
        </p:txBody>
      </p:sp>
      <p:sp>
        <p:nvSpPr>
          <p:cNvPr id="65" name="Текст 64">
            <a:extLst>
              <a:ext uri="{FF2B5EF4-FFF2-40B4-BE49-F238E27FC236}">
                <a16:creationId xmlns:a16="http://schemas.microsoft.com/office/drawing/2014/main" id="{E35873DD-2E07-4171-8766-39AADEE7DE9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02736" y="4333934"/>
            <a:ext cx="2286000" cy="548640"/>
          </a:xfrm>
        </p:spPr>
        <p:txBody>
          <a:bodyPr rtlCol="0"/>
          <a:lstStyle/>
          <a:p>
            <a:pPr rtl="0"/>
            <a:r>
              <a:rPr lang="ru-RU" dirty="0"/>
              <a:t>ИНВЕСТИЦИИ БИЗНЕС-АНГЕЛОВ</a:t>
            </a:r>
          </a:p>
        </p:txBody>
      </p:sp>
      <p:sp>
        <p:nvSpPr>
          <p:cNvPr id="88" name="Текст 87">
            <a:extLst>
              <a:ext uri="{FF2B5EF4-FFF2-40B4-BE49-F238E27FC236}">
                <a16:creationId xmlns:a16="http://schemas.microsoft.com/office/drawing/2014/main" id="{B8264429-F42D-4998-B782-DC8C3610251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291072" y="4333934"/>
            <a:ext cx="2286000" cy="548640"/>
          </a:xfrm>
        </p:spPr>
        <p:txBody>
          <a:bodyPr rtlCol="0"/>
          <a:lstStyle/>
          <a:p>
            <a:pPr rtl="0"/>
            <a:r>
              <a:rPr lang="ru-RU" dirty="0"/>
              <a:t>КАССА</a:t>
            </a:r>
          </a:p>
        </p:txBody>
      </p:sp>
      <p:sp>
        <p:nvSpPr>
          <p:cNvPr id="85" name="Текст 84">
            <a:extLst>
              <a:ext uri="{FF2B5EF4-FFF2-40B4-BE49-F238E27FC236}">
                <a16:creationId xmlns:a16="http://schemas.microsoft.com/office/drawing/2014/main" id="{FD05795A-8454-4944-9FB8-476A5026EAC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982077" y="4333934"/>
            <a:ext cx="2286000" cy="548640"/>
          </a:xfrm>
        </p:spPr>
        <p:txBody>
          <a:bodyPr rtlCol="0"/>
          <a:lstStyle/>
          <a:p>
            <a:pPr rtl="0"/>
            <a:r>
              <a:rPr lang="ru-RU" dirty="0"/>
              <a:t>АКЦИИ</a:t>
            </a:r>
          </a:p>
        </p:txBody>
      </p:sp>
      <p:sp>
        <p:nvSpPr>
          <p:cNvPr id="73" name="Текст 72">
            <a:extLst>
              <a:ext uri="{FF2B5EF4-FFF2-40B4-BE49-F238E27FC236}">
                <a16:creationId xmlns:a16="http://schemas.microsoft.com/office/drawing/2014/main" id="{1370D65A-E5A4-4F8A-B3B5-680C13525F6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14400" y="4912335"/>
            <a:ext cx="2286000" cy="274320"/>
          </a:xfrm>
        </p:spPr>
        <p:txBody>
          <a:bodyPr rtlCol="0"/>
          <a:lstStyle/>
          <a:p>
            <a:pPr rtl="0"/>
            <a:r>
              <a:rPr lang="ru-RU" dirty="0"/>
              <a:t>12 000  ₽</a:t>
            </a:r>
          </a:p>
        </p:txBody>
      </p:sp>
      <p:sp>
        <p:nvSpPr>
          <p:cNvPr id="91" name="Текст 90">
            <a:extLst>
              <a:ext uri="{FF2B5EF4-FFF2-40B4-BE49-F238E27FC236}">
                <a16:creationId xmlns:a16="http://schemas.microsoft.com/office/drawing/2014/main" id="{38EE9AEE-CB8D-4216-B18B-82715EDEEAF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602736" y="4912335"/>
            <a:ext cx="2286000" cy="274320"/>
          </a:xfrm>
        </p:spPr>
        <p:txBody>
          <a:bodyPr rtlCol="0"/>
          <a:lstStyle/>
          <a:p>
            <a:pPr rtl="0"/>
            <a:r>
              <a:rPr lang="ru-RU" dirty="0"/>
              <a:t>14 000 ₽</a:t>
            </a:r>
          </a:p>
        </p:txBody>
      </p:sp>
      <p:sp>
        <p:nvSpPr>
          <p:cNvPr id="93" name="Текст 92">
            <a:extLst>
              <a:ext uri="{FF2B5EF4-FFF2-40B4-BE49-F238E27FC236}">
                <a16:creationId xmlns:a16="http://schemas.microsoft.com/office/drawing/2014/main" id="{6038E047-D8F9-4C1F-A919-495700F6725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91072" y="4912335"/>
            <a:ext cx="2286000" cy="274320"/>
          </a:xfrm>
        </p:spPr>
        <p:txBody>
          <a:bodyPr rtlCol="0"/>
          <a:lstStyle/>
          <a:p>
            <a:pPr rtl="0"/>
            <a:r>
              <a:rPr lang="ru-RU" dirty="0"/>
              <a:t>32 000 ₽</a:t>
            </a:r>
          </a:p>
        </p:txBody>
      </p:sp>
      <p:sp>
        <p:nvSpPr>
          <p:cNvPr id="92" name="Текст 91">
            <a:extLst>
              <a:ext uri="{FF2B5EF4-FFF2-40B4-BE49-F238E27FC236}">
                <a16:creationId xmlns:a16="http://schemas.microsoft.com/office/drawing/2014/main" id="{EE462EB4-9485-4461-93B9-DD90711C8A8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982077" y="4912335"/>
            <a:ext cx="2286000" cy="274320"/>
          </a:xfrm>
        </p:spPr>
        <p:txBody>
          <a:bodyPr rtlCol="0"/>
          <a:lstStyle/>
          <a:p>
            <a:pPr rtl="0"/>
            <a:r>
              <a:rPr lang="ru-RU" dirty="0"/>
              <a:t>82 000 ₽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892662-C7A1-44C2-A7EE-E26A7AC3921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1053" y="5235466"/>
            <a:ext cx="3075708" cy="971369"/>
          </a:xfrm>
        </p:spPr>
        <p:txBody>
          <a:bodyPr rtlCol="0"/>
          <a:lstStyle/>
          <a:p>
            <a:pPr rtl="0"/>
            <a:r>
              <a:rPr lang="ru-RU" sz="1200" dirty="0"/>
              <a:t>Доход, полученный от взаимных фондов, инвестирующих в высоконадежные акции (голубые фишки)</a:t>
            </a:r>
          </a:p>
        </p:txBody>
      </p:sp>
      <p:sp>
        <p:nvSpPr>
          <p:cNvPr id="116" name="Текст 115">
            <a:extLst>
              <a:ext uri="{FF2B5EF4-FFF2-40B4-BE49-F238E27FC236}">
                <a16:creationId xmlns:a16="http://schemas.microsoft.com/office/drawing/2014/main" id="{BD0792BE-6E36-45C3-B448-74B23731162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02736" y="5235467"/>
            <a:ext cx="2286000" cy="731520"/>
          </a:xfrm>
        </p:spPr>
        <p:txBody>
          <a:bodyPr rtlCol="0"/>
          <a:lstStyle/>
          <a:p>
            <a:pPr rtl="0"/>
            <a:r>
              <a:rPr lang="ru-RU" sz="1200" dirty="0"/>
              <a:t>Сумма, полученная от других инвесторов</a:t>
            </a:r>
          </a:p>
        </p:txBody>
      </p:sp>
      <p:sp>
        <p:nvSpPr>
          <p:cNvPr id="89" name="Текст 88">
            <a:extLst>
              <a:ext uri="{FF2B5EF4-FFF2-40B4-BE49-F238E27FC236}">
                <a16:creationId xmlns:a16="http://schemas.microsoft.com/office/drawing/2014/main" id="{E25ED014-7F58-4C5E-87B2-40AD88F1EC5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91072" y="5235467"/>
            <a:ext cx="2286000" cy="731520"/>
          </a:xfrm>
        </p:spPr>
        <p:txBody>
          <a:bodyPr rtlCol="0"/>
          <a:lstStyle/>
          <a:p>
            <a:pPr rtl="0"/>
            <a:r>
              <a:rPr lang="ru-RU" sz="1200" noProof="1"/>
              <a:t>Ликвидная кассовая наличность</a:t>
            </a:r>
          </a:p>
          <a:p>
            <a:pPr rtl="0"/>
            <a:endParaRPr lang="ru-RU" sz="1200" dirty="0"/>
          </a:p>
        </p:txBody>
      </p:sp>
      <p:sp>
        <p:nvSpPr>
          <p:cNvPr id="86" name="Текст 85">
            <a:extLst>
              <a:ext uri="{FF2B5EF4-FFF2-40B4-BE49-F238E27FC236}">
                <a16:creationId xmlns:a16="http://schemas.microsoft.com/office/drawing/2014/main" id="{95B43878-A391-4269-82B7-8EF11F70CDF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982077" y="5235467"/>
            <a:ext cx="2286000" cy="731520"/>
          </a:xfrm>
        </p:spPr>
        <p:txBody>
          <a:bodyPr rtlCol="0"/>
          <a:lstStyle/>
          <a:p>
            <a:pPr rtl="0"/>
            <a:r>
              <a:rPr lang="ru-RU" sz="1200" dirty="0"/>
              <a:t>Количество акций, обращенных в доллары США</a:t>
            </a:r>
          </a:p>
          <a:p>
            <a:pPr rtl="0"/>
            <a:endParaRPr lang="ru-RU" sz="1200" dirty="0"/>
          </a:p>
        </p:txBody>
      </p:sp>
      <p:sp>
        <p:nvSpPr>
          <p:cNvPr id="134" name="Дата 133">
            <a:extLst>
              <a:ext uri="{FF2B5EF4-FFF2-40B4-BE49-F238E27FC236}">
                <a16:creationId xmlns:a16="http://schemas.microsoft.com/office/drawing/2014/main" id="{74DCE933-510F-43E9-B365-51DE44E3F8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 dirty="0"/>
              <a:t>14.07.20ГГ</a:t>
            </a:r>
          </a:p>
        </p:txBody>
      </p:sp>
      <p:sp>
        <p:nvSpPr>
          <p:cNvPr id="135" name="Нижний колонтитул 134">
            <a:extLst>
              <a:ext uri="{FF2B5EF4-FFF2-40B4-BE49-F238E27FC236}">
                <a16:creationId xmlns:a16="http://schemas.microsoft.com/office/drawing/2014/main" id="{FE8C31A6-9ABF-488F-97FB-F4BA3A8BD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dirty="0"/>
              <a:t>Заголовок презентации</a:t>
            </a:r>
          </a:p>
        </p:txBody>
      </p:sp>
      <p:sp>
        <p:nvSpPr>
          <p:cNvPr id="136" name="Номер слайда 135">
            <a:extLst>
              <a:ext uri="{FF2B5EF4-FFF2-40B4-BE49-F238E27FC236}">
                <a16:creationId xmlns:a16="http://schemas.microsoft.com/office/drawing/2014/main" id="{4463A14E-37FA-4A21-AED2-95402D602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/>
              <a:t>19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4761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фотография человека за ноутбуком">
            <a:extLst>
              <a:ext uri="{FF2B5EF4-FFF2-40B4-BE49-F238E27FC236}">
                <a16:creationId xmlns:a16="http://schemas.microsoft.com/office/drawing/2014/main" id="{580459A6-74F1-49C9-B51B-9878E21EB1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12619"/>
            <a:ext cx="4297680" cy="914400"/>
          </a:xfrm>
        </p:spPr>
        <p:txBody>
          <a:bodyPr rtlCol="0" anchor="b" anchorCtr="0"/>
          <a:lstStyle/>
          <a:p>
            <a:pPr rtl="0"/>
            <a:r>
              <a:rPr lang="ru-RU"/>
              <a:t>О НАС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655619"/>
            <a:ext cx="4297680" cy="26347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/>
              <a:t>Компания Contoso расширяет возможности коммерческих организаций, помогая им развивать совместное мышление для дальнейшего продвижения новаций на рабочем месте. Ликвидируя пробелы в управлении инвестициями и используя новейшие технологии, мы помогаем компаниям развиваться и увеличивать размер фондов ценных бумаг.</a:t>
            </a:r>
          </a:p>
        </p:txBody>
      </p:sp>
      <p:sp>
        <p:nvSpPr>
          <p:cNvPr id="32" name="Дата 31">
            <a:extLst>
              <a:ext uri="{FF2B5EF4-FFF2-40B4-BE49-F238E27FC236}">
                <a16:creationId xmlns:a16="http://schemas.microsoft.com/office/drawing/2014/main" id="{749385CE-DFA8-4194-94B1-676D837771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2</a:t>
            </a:fld>
            <a:endParaRPr lang="ru-RU"/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057CCB72-3874-46DE-9CF8-8C39DE3D26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19934" y="-68580"/>
            <a:ext cx="1431146" cy="6858000"/>
          </a:xfrm>
        </p:spPr>
        <p:txBody>
          <a:bodyPr rtlCol="0"/>
          <a:lstStyle/>
          <a:p>
            <a:pPr rtl="0"/>
            <a:r>
              <a:rPr lang="ru-RU" sz="8000"/>
              <a:t>Информация</a:t>
            </a:r>
          </a:p>
        </p:txBody>
      </p:sp>
    </p:spTree>
    <p:extLst>
      <p:ext uri="{BB962C8B-B14F-4D97-AF65-F5344CB8AC3E}">
        <p14:creationId xmlns:p14="http://schemas.microsoft.com/office/powerpoint/2010/main" val="831733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Нижний колонтитул 53">
            <a:extLst>
              <a:ext uri="{FF2B5EF4-FFF2-40B4-BE49-F238E27FC236}">
                <a16:creationId xmlns:a16="http://schemas.microsoft.com/office/drawing/2014/main" id="{F7B98703-748F-4466-B210-C3632974F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dirty="0"/>
              <a:t>Заголовок презентации</a:t>
            </a:r>
          </a:p>
        </p:txBody>
      </p:sp>
      <p:pic>
        <p:nvPicPr>
          <p:cNvPr id="52" name="Рисунок 51" descr="Фотография колонны здания&#10;">
            <a:extLst>
              <a:ext uri="{FF2B5EF4-FFF2-40B4-BE49-F238E27FC236}">
                <a16:creationId xmlns:a16="http://schemas.microsoft.com/office/drawing/2014/main" id="{FB984F8E-E35E-4C11-86D8-AC8E1328E9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" b="58"/>
          <a:stretch/>
        </p:blipFill>
        <p:spPr>
          <a:xfrm>
            <a:off x="458724" y="481369"/>
            <a:ext cx="11274552" cy="2743200"/>
          </a:xfrm>
        </p:spPr>
      </p:pic>
      <p:sp>
        <p:nvSpPr>
          <p:cNvPr id="34" name="Заголовок 33">
            <a:extLst>
              <a:ext uri="{FF2B5EF4-FFF2-40B4-BE49-F238E27FC236}">
                <a16:creationId xmlns:a16="http://schemas.microsoft.com/office/drawing/2014/main" id="{17B7CBFC-65A2-4AB4-BE48-C580D13CA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592386"/>
            <a:ext cx="4572000" cy="1325563"/>
          </a:xfrm>
        </p:spPr>
        <p:txBody>
          <a:bodyPr rtlCol="0"/>
          <a:lstStyle/>
          <a:p>
            <a:pPr rtl="0"/>
            <a:r>
              <a:rPr lang="ru-RU"/>
              <a:t>ПОДВЕДЕНИЕ ИТОГОВ</a:t>
            </a:r>
          </a:p>
        </p:txBody>
      </p:sp>
      <p:sp>
        <p:nvSpPr>
          <p:cNvPr id="53" name="Дата 52">
            <a:extLst>
              <a:ext uri="{FF2B5EF4-FFF2-40B4-BE49-F238E27FC236}">
                <a16:creationId xmlns:a16="http://schemas.microsoft.com/office/drawing/2014/main" id="{7E54F570-0C8E-43F9-A9E7-7E32C629CD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D2B40CBE-DEC8-4A9F-AF68-3DABE42C7EE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89391" y="3546348"/>
            <a:ext cx="5248656" cy="2034319"/>
          </a:xfrm>
        </p:spPr>
        <p:txBody>
          <a:bodyPr rtlCol="0"/>
          <a:lstStyle/>
          <a:p>
            <a:pPr rtl="0">
              <a:lnSpc>
                <a:spcPct val="100000"/>
              </a:lnSpc>
            </a:pPr>
            <a:r>
              <a:rPr lang="ru-RU"/>
              <a:t>Мы, коллектив Contoso, считаем, что свое дело надо выполнять на 110 %. Ликвидируя пробелы в управлении инвестициями и используя новейшие технологии, мы помогаем компаниям развиваться и увеличивать размер фондов ценных бумаг. Мы процветаем благодаря пониманию рынка и отличному коллективу, отвечающему за продукт. Как говорит наш генеральный директор: "Эффективность достигается благодаря упреждающим преобразованиям способа ведения бизнеса".</a:t>
            </a:r>
          </a:p>
        </p:txBody>
      </p:sp>
      <p:sp>
        <p:nvSpPr>
          <p:cNvPr id="22" name="Текст 21">
            <a:extLst>
              <a:ext uri="{FF2B5EF4-FFF2-40B4-BE49-F238E27FC236}">
                <a16:creationId xmlns:a16="http://schemas.microsoft.com/office/drawing/2014/main" id="{0C8FA207-53D3-4237-A057-8F03251DDE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38600" y="5948484"/>
            <a:ext cx="8159496" cy="926280"/>
          </a:xfrm>
        </p:spPr>
        <p:txBody>
          <a:bodyPr rtlCol="0"/>
          <a:lstStyle/>
          <a:p>
            <a:pPr rtl="0"/>
            <a:r>
              <a:rPr lang="ru-RU" sz="6000" dirty="0"/>
              <a:t>Подведение итогов</a:t>
            </a:r>
          </a:p>
        </p:txBody>
      </p:sp>
    </p:spTree>
    <p:extLst>
      <p:ext uri="{BB962C8B-B14F-4D97-AF65-F5344CB8AC3E}">
        <p14:creationId xmlns:p14="http://schemas.microsoft.com/office/powerpoint/2010/main" val="1839708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фотография адресной таблички &quot;Wall Street&quot;&#10;">
            <a:extLst>
              <a:ext uri="{FF2B5EF4-FFF2-40B4-BE49-F238E27FC236}">
                <a16:creationId xmlns:a16="http://schemas.microsoft.com/office/drawing/2014/main" id="{7EA54CDC-A10B-4928-83AD-8A873A126A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8" name="Заголовок 27">
            <a:extLst>
              <a:ext uri="{FF2B5EF4-FFF2-40B4-BE49-F238E27FC236}">
                <a16:creationId xmlns:a16="http://schemas.microsoft.com/office/drawing/2014/main" id="{0648DE95-334E-46CE-B3A6-AEEB61BA1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ru-RU"/>
              <a:t>Спасибо</a:t>
            </a:r>
          </a:p>
        </p:txBody>
      </p:sp>
      <p:sp>
        <p:nvSpPr>
          <p:cNvPr id="23" name="Объект 22">
            <a:extLst>
              <a:ext uri="{FF2B5EF4-FFF2-40B4-BE49-F238E27FC236}">
                <a16:creationId xmlns:a16="http://schemas.microsoft.com/office/drawing/2014/main" id="{80E486CF-8877-4DB4-98D3-2CD9F1CB33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67603" y="4681728"/>
            <a:ext cx="3838731" cy="1645920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Мария Анисимова</a:t>
            </a:r>
          </a:p>
          <a:p>
            <a:pPr rtl="0"/>
            <a:r>
              <a:rPr lang="ru-RU"/>
              <a:t>206-555-0146</a:t>
            </a:r>
          </a:p>
          <a:p>
            <a:pPr rtl="0"/>
            <a:r>
              <a:rPr lang="ru-RU"/>
              <a:t>Mirjam@contoso.com</a:t>
            </a:r>
          </a:p>
          <a:p>
            <a:pPr rtl="0"/>
            <a:r>
              <a:rPr lang="ru-RU"/>
              <a:t>www.contoso.com</a:t>
            </a:r>
          </a:p>
        </p:txBody>
      </p:sp>
      <p:sp>
        <p:nvSpPr>
          <p:cNvPr id="50" name="Дата 49">
            <a:extLst>
              <a:ext uri="{FF2B5EF4-FFF2-40B4-BE49-F238E27FC236}">
                <a16:creationId xmlns:a16="http://schemas.microsoft.com/office/drawing/2014/main" id="{108C1532-C197-478C-AFA8-3EACE6CE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51" name="Нижний колонтитул 50">
            <a:extLst>
              <a:ext uri="{FF2B5EF4-FFF2-40B4-BE49-F238E27FC236}">
                <a16:creationId xmlns:a16="http://schemas.microsoft.com/office/drawing/2014/main" id="{07E67588-DFE4-40B6-B7B2-7329C1D7C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2" name="Номер слайда 51">
            <a:extLst>
              <a:ext uri="{FF2B5EF4-FFF2-40B4-BE49-F238E27FC236}">
                <a16:creationId xmlns:a16="http://schemas.microsoft.com/office/drawing/2014/main" id="{FFBA0FCD-5060-4B39-B311-BE2FE37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6819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изображение линейчатых диаграмм">
            <a:extLst>
              <a:ext uri="{FF2B5EF4-FFF2-40B4-BE49-F238E27FC236}">
                <a16:creationId xmlns:a16="http://schemas.microsoft.com/office/drawing/2014/main" id="{B1240E7A-9EE3-4AD7-AC70-53A1C0C7D52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5125"/>
            <a:ext cx="8562475" cy="1325563"/>
          </a:xfrm>
        </p:spPr>
        <p:txBody>
          <a:bodyPr rtlCol="0"/>
          <a:lstStyle/>
          <a:p>
            <a:pPr rtl="0"/>
            <a:r>
              <a:rPr lang="ru-RU"/>
              <a:t>ПРОБЛЕМА</a:t>
            </a:r>
          </a:p>
        </p:txBody>
      </p:sp>
      <p:sp>
        <p:nvSpPr>
          <p:cNvPr id="41" name="Текст 40">
            <a:extLst>
              <a:ext uri="{FF2B5EF4-FFF2-40B4-BE49-F238E27FC236}">
                <a16:creationId xmlns:a16="http://schemas.microsoft.com/office/drawing/2014/main" id="{96363A03-E425-4DF0-A245-F0EEE2D0431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</p:spPr>
        <p:txBody>
          <a:bodyPr rtlCol="0"/>
          <a:lstStyle/>
          <a:p>
            <a:pPr rtl="0"/>
            <a:r>
              <a:rPr lang="ru-RU"/>
              <a:t>Незанятая ниша на рынке</a:t>
            </a:r>
          </a:p>
        </p:txBody>
      </p:sp>
      <p:sp>
        <p:nvSpPr>
          <p:cNvPr id="44" name="Текст 43">
            <a:extLst>
              <a:ext uri="{FF2B5EF4-FFF2-40B4-BE49-F238E27FC236}">
                <a16:creationId xmlns:a16="http://schemas.microsoft.com/office/drawing/2014/main" id="{980B2038-1B53-491E-BC2F-148E99EFDB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274" y="2242336"/>
            <a:ext cx="3886200" cy="914400"/>
          </a:xfrm>
        </p:spPr>
        <p:txBody>
          <a:bodyPr rtlCol="0"/>
          <a:lstStyle/>
          <a:p>
            <a:pPr rtl="0"/>
            <a:r>
              <a:rPr lang="ru-RU"/>
              <a:t>Компаниям нужны новые возможности для инвестиций, но они используют старые или устаревшие инструменты и службы</a:t>
            </a:r>
          </a:p>
        </p:txBody>
      </p:sp>
      <p:sp>
        <p:nvSpPr>
          <p:cNvPr id="45" name="Текст 44">
            <a:extLst>
              <a:ext uri="{FF2B5EF4-FFF2-40B4-BE49-F238E27FC236}">
                <a16:creationId xmlns:a16="http://schemas.microsoft.com/office/drawing/2014/main" id="{F970A788-9414-4536-9C00-F0C8714580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525" y="3218688"/>
            <a:ext cx="3886200" cy="320040"/>
          </a:xfrm>
        </p:spPr>
        <p:txBody>
          <a:bodyPr rtlCol="0"/>
          <a:lstStyle/>
          <a:p>
            <a:pPr rtl="0"/>
            <a:r>
              <a:rPr lang="ru-RU"/>
              <a:t>КЛИЕНТЫ</a:t>
            </a:r>
          </a:p>
        </p:txBody>
      </p:sp>
      <p:sp>
        <p:nvSpPr>
          <p:cNvPr id="46" name="Текст 45">
            <a:extLst>
              <a:ext uri="{FF2B5EF4-FFF2-40B4-BE49-F238E27FC236}">
                <a16:creationId xmlns:a16="http://schemas.microsoft.com/office/drawing/2014/main" id="{F845A907-CC82-47DD-86EC-58C44C2EA6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4399" y="3545966"/>
            <a:ext cx="3886200" cy="1138769"/>
          </a:xfrm>
        </p:spPr>
        <p:txBody>
          <a:bodyPr rtlCol="0">
            <a:noAutofit/>
          </a:bodyPr>
          <a:lstStyle/>
          <a:p>
            <a:pPr rtl="0"/>
            <a:r>
              <a:rPr lang="ru-RU"/>
              <a:t>Увеличение запросов об инвестициях на 25% подтверждает, что потребители заинтересованы в упрощении управления портфелями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DEF3428C-82C8-426A-8AA5-06D4123935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4525" y="4709160"/>
            <a:ext cx="3886200" cy="320040"/>
          </a:xfrm>
        </p:spPr>
        <p:txBody>
          <a:bodyPr rtlCol="0"/>
          <a:lstStyle/>
          <a:p>
            <a:pPr rtl="0"/>
            <a:r>
              <a:rPr lang="ru-RU"/>
              <a:t>ФИНАНСОВЫЕ ПОКАЗАТЕЛИ </a:t>
            </a: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8B178A14-FF95-463C-89E7-D71BB431EA6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4399" y="5036439"/>
            <a:ext cx="3886200" cy="930728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Инвестиции на фондовом рынке в 2019 г. увеличили объем портфелей ценных бумаг компаний на 20 млн долл. США </a:t>
            </a:r>
          </a:p>
          <a:p>
            <a:pPr rtl="0"/>
            <a:endParaRPr lang="ru-RU"/>
          </a:p>
        </p:txBody>
      </p:sp>
      <p:sp>
        <p:nvSpPr>
          <p:cNvPr id="149" name="Дата 148">
            <a:extLst>
              <a:ext uri="{FF2B5EF4-FFF2-40B4-BE49-F238E27FC236}">
                <a16:creationId xmlns:a16="http://schemas.microsoft.com/office/drawing/2014/main" id="{9598B89F-8751-4A36-9936-166C1658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47" name="Текст 46">
            <a:extLst>
              <a:ext uri="{FF2B5EF4-FFF2-40B4-BE49-F238E27FC236}">
                <a16:creationId xmlns:a16="http://schemas.microsoft.com/office/drawing/2014/main" id="{5B76A604-CBAD-4494-A846-E4C833A6092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801" y="1916113"/>
            <a:ext cx="3886200" cy="320040"/>
          </a:xfrm>
        </p:spPr>
        <p:txBody>
          <a:bodyPr rtlCol="0"/>
          <a:lstStyle/>
          <a:p>
            <a:pPr rtl="0"/>
            <a:r>
              <a:rPr lang="ru-RU"/>
              <a:t>ЗАТРАТЫ</a:t>
            </a:r>
          </a:p>
        </p:txBody>
      </p:sp>
      <p:sp>
        <p:nvSpPr>
          <p:cNvPr id="48" name="Текст 47">
            <a:extLst>
              <a:ext uri="{FF2B5EF4-FFF2-40B4-BE49-F238E27FC236}">
                <a16:creationId xmlns:a16="http://schemas.microsoft.com/office/drawing/2014/main" id="{BF07FAC4-029F-4076-B784-683A1CCA68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90675" y="2242336"/>
            <a:ext cx="3886200" cy="914400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Потеря потенциального дохода из-за того, что компаниям не предлагаются возможности для инвестиций</a:t>
            </a:r>
          </a:p>
        </p:txBody>
      </p:sp>
      <p:sp>
        <p:nvSpPr>
          <p:cNvPr id="49" name="Текст 48">
            <a:extLst>
              <a:ext uri="{FF2B5EF4-FFF2-40B4-BE49-F238E27FC236}">
                <a16:creationId xmlns:a16="http://schemas.microsoft.com/office/drawing/2014/main" id="{BEEA5224-6F24-4134-84A4-4BB922BE15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90801" y="3218688"/>
            <a:ext cx="3886200" cy="320040"/>
          </a:xfrm>
        </p:spPr>
        <p:txBody>
          <a:bodyPr rtlCol="0"/>
          <a:lstStyle/>
          <a:p>
            <a:pPr rtl="0"/>
            <a:r>
              <a:rPr lang="ru-RU"/>
              <a:t>УДОБСТВО ИСПОЛЬЗОВАНИЯ</a:t>
            </a:r>
          </a:p>
        </p:txBody>
      </p:sp>
      <p:sp>
        <p:nvSpPr>
          <p:cNvPr id="50" name="Текст 49">
            <a:extLst>
              <a:ext uri="{FF2B5EF4-FFF2-40B4-BE49-F238E27FC236}">
                <a16:creationId xmlns:a16="http://schemas.microsoft.com/office/drawing/2014/main" id="{6DC9F3A7-D8E7-4ABC-8153-8AFB777CAC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90675" y="3545967"/>
            <a:ext cx="3886200" cy="914400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Клиентам нужно что-то, что легко будет адаптировать и просто использовать</a:t>
            </a:r>
          </a:p>
        </p:txBody>
      </p:sp>
      <p:sp>
        <p:nvSpPr>
          <p:cNvPr id="150" name="Нижний колонтитул 149">
            <a:extLst>
              <a:ext uri="{FF2B5EF4-FFF2-40B4-BE49-F238E27FC236}">
                <a16:creationId xmlns:a16="http://schemas.microsoft.com/office/drawing/2014/main" id="{BF3830E9-8071-46F4-9061-47A9D5272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152" name="Текст 151">
            <a:extLst>
              <a:ext uri="{FF2B5EF4-FFF2-40B4-BE49-F238E27FC236}">
                <a16:creationId xmlns:a16="http://schemas.microsoft.com/office/drawing/2014/main" id="{3C4F874E-995C-4034-ACF3-1F09DDFD1EF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734040" y="-68580"/>
            <a:ext cx="1737360" cy="6858000"/>
          </a:xfrm>
        </p:spPr>
        <p:txBody>
          <a:bodyPr rtlCol="0"/>
          <a:lstStyle/>
          <a:p>
            <a:pPr rtl="0"/>
            <a:r>
              <a:rPr lang="ru-RU" sz="10800"/>
              <a:t>Проблема</a:t>
            </a:r>
          </a:p>
        </p:txBody>
      </p:sp>
    </p:spTree>
    <p:extLst>
      <p:ext uri="{BB962C8B-B14F-4D97-AF65-F5344CB8AC3E}">
        <p14:creationId xmlns:p14="http://schemas.microsoft.com/office/powerpoint/2010/main" val="323836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 rtlCol="0"/>
          <a:lstStyle/>
          <a:p>
            <a:pPr rtl="0"/>
            <a:r>
              <a:rPr lang="ru-RU"/>
              <a:t>РЕШЕНИЕ</a:t>
            </a:r>
          </a:p>
        </p:txBody>
      </p:sp>
      <p:pic>
        <p:nvPicPr>
          <p:cNvPr id="7" name="Рисунок 6" descr="Мужчина, работающий на ноутбуке, сидит у окна">
            <a:extLst>
              <a:ext uri="{FF2B5EF4-FFF2-40B4-BE49-F238E27FC236}">
                <a16:creationId xmlns:a16="http://schemas.microsoft.com/office/drawing/2014/main" id="{32F765DF-EED6-463B-813A-9D13C1F849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3630" y="548640"/>
            <a:ext cx="4389120" cy="5760720"/>
          </a:xfr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3182" y="2093976"/>
            <a:ext cx="5120640" cy="32004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rtl="0"/>
            <a:r>
              <a:rPr lang="ru-RU"/>
              <a:t>УСТРАНЕНИЕ ПРОБЕЛА</a:t>
            </a:r>
          </a:p>
        </p:txBody>
      </p:sp>
      <p:sp>
        <p:nvSpPr>
          <p:cNvPr id="21" name="Текст 20">
            <a:extLst>
              <a:ext uri="{FF2B5EF4-FFF2-40B4-BE49-F238E27FC236}">
                <a16:creationId xmlns:a16="http://schemas.microsoft.com/office/drawing/2014/main" id="{43DDEB93-8628-4CD2-969D-1108E8684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53056" y="2422684"/>
            <a:ext cx="5120640" cy="640080"/>
          </a:xfrm>
        </p:spPr>
        <p:txBody>
          <a:bodyPr rtlCol="0">
            <a:noAutofit/>
          </a:bodyPr>
          <a:lstStyle/>
          <a:p>
            <a:pPr rtl="0"/>
            <a:r>
              <a:rPr lang="ru-RU" sz="1000"/>
              <a:t>Наш продукт упрощает управление инвестициями и инвестиционными портфелями, и никакие другие продукты на рынке не предлагают аналогичных преимуществ</a:t>
            </a:r>
          </a:p>
          <a:p>
            <a:pPr rtl="0"/>
            <a:endParaRPr lang="ru-RU" sz="1000"/>
          </a:p>
        </p:txBody>
      </p:sp>
      <p:sp>
        <p:nvSpPr>
          <p:cNvPr id="22" name="Текст 21">
            <a:extLst>
              <a:ext uri="{FF2B5EF4-FFF2-40B4-BE49-F238E27FC236}">
                <a16:creationId xmlns:a16="http://schemas.microsoft.com/office/drawing/2014/main" id="{1148019F-B471-48D3-A6AA-3F0B467240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53307" y="3227832"/>
            <a:ext cx="5120640" cy="320040"/>
          </a:xfrm>
        </p:spPr>
        <p:txBody>
          <a:bodyPr rtlCol="0"/>
          <a:lstStyle/>
          <a:p>
            <a:pPr rtl="0"/>
            <a:r>
              <a:rPr lang="ru-RU"/>
              <a:t>ЦЕЛЕВАЯ АУДИТОРИЯ</a:t>
            </a:r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1B300A6A-6AD6-4D6C-85C5-FDF36EF1D3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53181" y="3559290"/>
            <a:ext cx="5120640" cy="457200"/>
          </a:xfrm>
        </p:spPr>
        <p:txBody>
          <a:bodyPr rtlCol="0">
            <a:normAutofit/>
          </a:bodyPr>
          <a:lstStyle/>
          <a:p>
            <a:pPr rtl="0"/>
            <a:r>
              <a:rPr lang="ru-RU" sz="1000"/>
              <a:t>Профессиональные инвесторы</a:t>
            </a: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C03AC016-5A46-4B6E-943F-B9F46486290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49167" y="4059936"/>
            <a:ext cx="5120640" cy="320040"/>
          </a:xfrm>
        </p:spPr>
        <p:txBody>
          <a:bodyPr rtlCol="0"/>
          <a:lstStyle/>
          <a:p>
            <a:pPr rtl="0"/>
            <a:r>
              <a:rPr lang="ru-RU"/>
              <a:t>СНИЖЕНИЕ РАСХОДОВ</a:t>
            </a: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10A43BEE-B04F-469B-9957-9AF5947E5A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49041" y="4388168"/>
            <a:ext cx="5120640" cy="640080"/>
          </a:xfrm>
        </p:spPr>
        <p:txBody>
          <a:bodyPr rtlCol="0">
            <a:normAutofit/>
          </a:bodyPr>
          <a:lstStyle/>
          <a:p>
            <a:pPr rtl="0"/>
            <a:r>
              <a:rPr lang="ru-RU" sz="1000"/>
              <a:t>Сокращение затрат для клиентов, помогая компаниям увеличивать прибыли на фондовом рынке</a:t>
            </a:r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2631719C-FC8F-4C94-8D70-74C636AC87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49292" y="5202936"/>
            <a:ext cx="5120640" cy="320040"/>
          </a:xfrm>
        </p:spPr>
        <p:txBody>
          <a:bodyPr rtlCol="0"/>
          <a:lstStyle/>
          <a:p>
            <a:pPr rtl="0"/>
            <a:r>
              <a:rPr lang="ru-RU"/>
              <a:t>ПРОСТОТА ИСПОЛЬЗОВАНИЯ</a:t>
            </a:r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58552BB2-2387-4A2C-8668-B6633FE46E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49166" y="5535502"/>
            <a:ext cx="5120640" cy="640080"/>
          </a:xfrm>
        </p:spPr>
        <p:txBody>
          <a:bodyPr rtlCol="0">
            <a:normAutofit/>
          </a:bodyPr>
          <a:lstStyle/>
          <a:p>
            <a:pPr rtl="0"/>
            <a:r>
              <a:rPr lang="ru-RU" sz="1000"/>
              <a:t>Простой продукт, предоставляющий компаниям необходимую информацию для принятия обоснованных финансовых решений</a:t>
            </a:r>
          </a:p>
          <a:p>
            <a:pPr rtl="0"/>
            <a:endParaRPr lang="ru-RU" sz="1000"/>
          </a:p>
        </p:txBody>
      </p:sp>
      <p:sp>
        <p:nvSpPr>
          <p:cNvPr id="50" name="Дата 49">
            <a:extLst>
              <a:ext uri="{FF2B5EF4-FFF2-40B4-BE49-F238E27FC236}">
                <a16:creationId xmlns:a16="http://schemas.microsoft.com/office/drawing/2014/main" id="{9726F8A6-61E7-497C-B12F-6E9E2C05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51" name="Нижний колонтитул 50">
            <a:extLst>
              <a:ext uri="{FF2B5EF4-FFF2-40B4-BE49-F238E27FC236}">
                <a16:creationId xmlns:a16="http://schemas.microsoft.com/office/drawing/2014/main" id="{9EF76BD2-EB69-4D45-9701-8A82B812A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2" name="Номер слайда 51">
            <a:extLst>
              <a:ext uri="{FF2B5EF4-FFF2-40B4-BE49-F238E27FC236}">
                <a16:creationId xmlns:a16="http://schemas.microsoft.com/office/drawing/2014/main" id="{BD1651FB-5427-4C2E-968C-077A5FCB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фотография монет на столе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8957"/>
            <a:ext cx="4032504" cy="1325563"/>
          </a:xfrm>
        </p:spPr>
        <p:txBody>
          <a:bodyPr rtlCol="0"/>
          <a:lstStyle/>
          <a:p>
            <a:pPr rtl="0"/>
            <a:r>
              <a:rPr lang="ru-RU"/>
              <a:t>ОБЗОР ПРОДУКТА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38800" y="1173329"/>
            <a:ext cx="2743200" cy="3657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/>
              <a:t>УНИКАЛЬНОСТЬ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511B0752-C624-457B-B12B-B88C90BBA8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38800" y="1522412"/>
            <a:ext cx="2743200" cy="1190006"/>
          </a:xfrm>
        </p:spPr>
        <p:txBody>
          <a:bodyPr rtlCol="0"/>
          <a:lstStyle/>
          <a:p>
            <a:pPr rtl="0"/>
            <a:r>
              <a:rPr lang="ru-RU"/>
              <a:t>Единственный продукт, специально созданный под инвестиционные инструменты для предприятий</a:t>
            </a:r>
          </a:p>
          <a:p>
            <a:pPr rtl="0"/>
            <a:endParaRPr lang="ru-RU"/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6E0EDB3B-C0A8-4C28-A8CE-248E9B2BF5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38800" y="2743993"/>
            <a:ext cx="2743200" cy="365760"/>
          </a:xfrm>
        </p:spPr>
        <p:txBody>
          <a:bodyPr rtlCol="0"/>
          <a:lstStyle/>
          <a:p>
            <a:pPr rtl="0"/>
            <a:r>
              <a:rPr lang="ru-RU"/>
              <a:t>ПЕРВЫЙ НА РЫНКЕ</a:t>
            </a:r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38800" y="3074025"/>
            <a:ext cx="2743200" cy="1174702"/>
          </a:xfrm>
        </p:spPr>
        <p:txBody>
          <a:bodyPr rtlCol="0"/>
          <a:lstStyle/>
          <a:p>
            <a:pPr rtl="0"/>
            <a:r>
              <a:rPr lang="ru-RU"/>
              <a:t>Первый прекрасно оформленный продукт, одновременно стильный и функционально богатый</a:t>
            </a:r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0856D9EA-5EA0-4EBE-B2BD-E08F18E8DB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86038" y="1182807"/>
            <a:ext cx="2743200" cy="365760"/>
          </a:xfrm>
        </p:spPr>
        <p:txBody>
          <a:bodyPr rtlCol="0"/>
          <a:lstStyle/>
          <a:p>
            <a:pPr rtl="0"/>
            <a:r>
              <a:rPr lang="ru-RU"/>
              <a:t>ПРОВЕРЕНО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86038" y="1531890"/>
            <a:ext cx="2743200" cy="914400"/>
          </a:xfrm>
        </p:spPr>
        <p:txBody>
          <a:bodyPr rtlCol="0"/>
          <a:lstStyle/>
          <a:p>
            <a:pPr rtl="0"/>
            <a:r>
              <a:rPr lang="ru-RU"/>
              <a:t>Проведено тестирование в компаниях региона</a:t>
            </a:r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D8477383-390C-41CA-A296-5FBDFAD231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86038" y="2753471"/>
            <a:ext cx="2743200" cy="365760"/>
          </a:xfrm>
        </p:spPr>
        <p:txBody>
          <a:bodyPr rtlCol="0"/>
          <a:lstStyle/>
          <a:p>
            <a:pPr rtl="0"/>
            <a:r>
              <a:rPr lang="ru-RU"/>
              <a:t>НАСТОЯЩИЙ</a:t>
            </a:r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86038" y="3083503"/>
            <a:ext cx="2743200" cy="1349951"/>
          </a:xfrm>
        </p:spPr>
        <p:txBody>
          <a:bodyPr rtlCol="0"/>
          <a:lstStyle/>
          <a:p>
            <a:pPr rtl="0"/>
            <a:r>
              <a:rPr lang="ru-RU"/>
              <a:t>Разработано ​с учетом предложений и с помощью профессиональных инвесторов — специалистов в предметной области </a:t>
            </a:r>
          </a:p>
        </p:txBody>
      </p:sp>
      <p:sp>
        <p:nvSpPr>
          <p:cNvPr id="43" name="Дата 42">
            <a:extLst>
              <a:ext uri="{FF2B5EF4-FFF2-40B4-BE49-F238E27FC236}">
                <a16:creationId xmlns:a16="http://schemas.microsoft.com/office/drawing/2014/main" id="{0069E16B-D01D-4956-97FF-73636082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</a:p>
        </p:txBody>
      </p:sp>
      <p:sp>
        <p:nvSpPr>
          <p:cNvPr id="44" name="Нижний колонтитул 43">
            <a:extLst>
              <a:ext uri="{FF2B5EF4-FFF2-40B4-BE49-F238E27FC236}">
                <a16:creationId xmlns:a16="http://schemas.microsoft.com/office/drawing/2014/main" id="{33065600-E909-4725-88CF-C309407E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5" name="Номер слайда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7718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фотография мужчины на совещании&#10;">
            <a:extLst>
              <a:ext uri="{FF2B5EF4-FFF2-40B4-BE49-F238E27FC236}">
                <a16:creationId xmlns:a16="http://schemas.microsoft.com/office/drawing/2014/main" id="{31EB3F7E-46D2-4030-923F-5B334198CAE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8" y="365760"/>
            <a:ext cx="6400800" cy="1325563"/>
          </a:xfrm>
        </p:spPr>
        <p:txBody>
          <a:bodyPr rtlCol="0"/>
          <a:lstStyle/>
          <a:p>
            <a:pPr rtl="0"/>
            <a:r>
              <a:rPr lang="ru-RU"/>
              <a:t>ПРЕИМУЩЕСТВА ПРОДУКТА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1" y="2000292"/>
            <a:ext cx="3162299" cy="34099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/>
              <a:t>Простое и эффективное использование</a:t>
            </a:r>
          </a:p>
          <a:p>
            <a:pPr rtl="0"/>
            <a:endParaRPr lang="ru-RU"/>
          </a:p>
          <a:p>
            <a:pPr rtl="0"/>
            <a:r>
              <a:rPr lang="ru-RU" noProof="1"/>
              <a:t>Быстрая помощь в обслуживании клиентов</a:t>
            </a:r>
          </a:p>
          <a:p>
            <a:pPr rtl="0"/>
            <a:endParaRPr lang="ru-RU" noProof="1"/>
          </a:p>
          <a:p>
            <a:pPr rtl="0"/>
            <a:r>
              <a:rPr lang="ru-RU" noProof="1"/>
              <a:t>Бесплатная справка по инвестициям для новых клиентов на 90 дней</a:t>
            </a:r>
          </a:p>
          <a:p>
            <a:pPr rtl="0"/>
            <a:endParaRPr lang="ru-RU" dirty="0"/>
          </a:p>
        </p:txBody>
      </p:sp>
      <p:sp>
        <p:nvSpPr>
          <p:cNvPr id="11" name="Дата 10">
            <a:extLst>
              <a:ext uri="{FF2B5EF4-FFF2-40B4-BE49-F238E27FC236}">
                <a16:creationId xmlns:a16="http://schemas.microsoft.com/office/drawing/2014/main" id="{B200F8C2-B2D6-4CB4-90DF-3754B687A4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  <a:endParaRPr lang="ru-RU" dirty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9D83DE42-6E97-4DE6-8CAE-71A0C95E8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E00243C5-63A8-41FD-AC5F-B82F3BE27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3B5BCD2D-8C5B-4AA6-9D92-91CEEB731D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05135" y="5881856"/>
            <a:ext cx="6958584" cy="1371600"/>
          </a:xfrm>
        </p:spPr>
        <p:txBody>
          <a:bodyPr rtlCol="0"/>
          <a:lstStyle/>
          <a:p>
            <a:pPr rtl="0"/>
            <a:r>
              <a:rPr lang="ru-RU" sz="7200" dirty="0"/>
              <a:t>Преимущества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EA26E79-BB71-489A-B65B-6FB9A7942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679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фотография человека в городе, смотрящего снизу на здания">
            <a:extLst>
              <a:ext uri="{FF2B5EF4-FFF2-40B4-BE49-F238E27FC236}">
                <a16:creationId xmlns:a16="http://schemas.microsoft.com/office/drawing/2014/main" id="{A4CCED48-582B-43C4-94BC-03412703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84064"/>
            <a:ext cx="8311896" cy="1049254"/>
          </a:xfrm>
        </p:spPr>
        <p:txBody>
          <a:bodyPr rtlCol="0"/>
          <a:lstStyle/>
          <a:p>
            <a:pPr rtl="0"/>
            <a:r>
              <a:rPr lang="ru-RU" dirty="0"/>
              <a:t>О КОМПАНИИ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3EC6DDB-CC59-401B-8B8D-769C5AB2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694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 descr="монеты крупным планом">
            <a:extLst>
              <a:ext uri="{FF2B5EF4-FFF2-40B4-BE49-F238E27FC236}">
                <a16:creationId xmlns:a16="http://schemas.microsoft.com/office/drawing/2014/main" id="{B91E178C-484E-43C6-93B4-4DF1D16460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ru-RU"/>
              <a:t>БИЗНЕС-МОДЕЛЬ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444752" y="2487165"/>
            <a:ext cx="2926080" cy="2714379"/>
          </a:xfrm>
        </p:spPr>
        <p:txBody>
          <a:bodyPr rtlCol="0"/>
          <a:lstStyle/>
          <a:p>
            <a:pPr rtl="0"/>
            <a:r>
              <a:rPr lang="ru-RU"/>
              <a:t>ИССЛЕДОВАНИЕ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374136"/>
            <a:ext cx="2468880" cy="1371600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ru-RU" noProof="1"/>
              <a:t>Наши исследования опираются на рыночные тенденции и историческую динамику фондового рынка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636008" y="2487165"/>
            <a:ext cx="2926080" cy="2715768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АННОТАЦИЯ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374136"/>
            <a:ext cx="2468880" cy="1595028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ru-RU" noProof="1"/>
              <a:t>Мы видим потребность в новых инвестиционных инструментах, помогающих компаниям увеличивать сумму вложений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90688" y="2487165"/>
            <a:ext cx="2926080" cy="2715768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ДИЗАЙН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374136"/>
            <a:ext cx="246888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1"/>
              <a:t>Минималистичный дизайн и простота в использовании </a:t>
            </a:r>
          </a:p>
        </p:txBody>
      </p:sp>
      <p:sp>
        <p:nvSpPr>
          <p:cNvPr id="11" name="Дата 10">
            <a:extLst>
              <a:ext uri="{FF2B5EF4-FFF2-40B4-BE49-F238E27FC236}">
                <a16:creationId xmlns:a16="http://schemas.microsoft.com/office/drawing/2014/main" id="{FAAA39EA-03A4-4F7C-AD28-57646912356E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7597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черно-белое изображение линейчатых диаграмм">
            <a:extLst>
              <a:ext uri="{FF2B5EF4-FFF2-40B4-BE49-F238E27FC236}">
                <a16:creationId xmlns:a16="http://schemas.microsoft.com/office/drawing/2014/main" id="{328A991A-37FB-44FF-88EA-33E50292CB5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Заголовок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ru-RU"/>
              <a:t>ОБЗОР РЫНКА</a:t>
            </a:r>
            <a:endParaRPr lang="ru-RU" dirty="0"/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2FF04D30-F224-451C-9FFE-3930E78F7E5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767130" y="2752344"/>
            <a:ext cx="2560320" cy="603504"/>
          </a:xfrm>
        </p:spPr>
        <p:txBody>
          <a:bodyPr rtlCol="0" anchor="ctr">
            <a:normAutofit/>
          </a:bodyPr>
          <a:lstStyle/>
          <a:p>
            <a:pPr rtl="0"/>
            <a:r>
              <a:rPr lang="ru-RU"/>
              <a:t>3 млрд ₽</a:t>
            </a:r>
            <a:endParaRPr lang="ru-RU" dirty="0"/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15840" y="2752344"/>
            <a:ext cx="2560320" cy="603504"/>
          </a:xfrm>
        </p:spPr>
        <p:txBody>
          <a:bodyPr rtlCol="0" anchor="ctr"/>
          <a:lstStyle/>
          <a:p>
            <a:pPr rtl="0"/>
            <a:r>
              <a:rPr lang="ru-RU"/>
              <a:t>2 млрд ₽</a:t>
            </a:r>
            <a:endParaRPr lang="ru-RU" dirty="0"/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867194" y="2752344"/>
            <a:ext cx="2560320" cy="603504"/>
          </a:xfrm>
        </p:spPr>
        <p:txBody>
          <a:bodyPr rtlCol="0" anchor="ctr"/>
          <a:lstStyle/>
          <a:p>
            <a:pPr rtl="0"/>
            <a:r>
              <a:rPr lang="ru-RU"/>
              <a:t>1 млрд ₽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684834" y="3493008"/>
            <a:ext cx="2743200" cy="14996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dirty="0"/>
              <a:t>Возможности создавать новое</a:t>
            </a:r>
          </a:p>
          <a:p>
            <a:pPr rtl="0"/>
            <a:r>
              <a:rPr lang="ru-RU" dirty="0"/>
              <a:t>Полностью инклюзивный рынок</a:t>
            </a:r>
          </a:p>
          <a:p>
            <a:pPr rtl="0"/>
            <a:r>
              <a:rPr lang="ru-RU" dirty="0"/>
              <a:t>Общий объем целевого рынка</a:t>
            </a:r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15840" y="3502152"/>
            <a:ext cx="2560320" cy="1371600"/>
          </a:xfrm>
        </p:spPr>
        <p:txBody>
          <a:bodyPr rtlCol="0"/>
          <a:lstStyle/>
          <a:p>
            <a:pPr rtl="0"/>
            <a:r>
              <a:rPr lang="ru-RU" noProof="1"/>
              <a:t>Свобода изобретать</a:t>
            </a:r>
            <a:endParaRPr lang="ru-RU"/>
          </a:p>
          <a:p>
            <a:pPr rtl="0"/>
            <a:r>
              <a:rPr lang="ru-RU" noProof="1"/>
              <a:t>Выборочно инклюзивный рынок</a:t>
            </a:r>
          </a:p>
          <a:p>
            <a:pPr rtl="0"/>
            <a:r>
              <a:rPr lang="ru-RU" noProof="1"/>
              <a:t>Доступный объем целевого рынка</a:t>
            </a:r>
          </a:p>
        </p:txBody>
      </p:sp>
      <p:sp>
        <p:nvSpPr>
          <p:cNvPr id="41" name="Текст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67194" y="3502152"/>
            <a:ext cx="2560320" cy="1371600"/>
          </a:xfrm>
        </p:spPr>
        <p:txBody>
          <a:bodyPr rtlCol="0"/>
          <a:lstStyle/>
          <a:p>
            <a:pPr rtl="0"/>
            <a:r>
              <a:rPr lang="ru-RU" noProof="1"/>
              <a:t>Низкая конкуренция</a:t>
            </a:r>
          </a:p>
          <a:p>
            <a:pPr rtl="0"/>
            <a:r>
              <a:rPr lang="ru-RU" noProof="1"/>
              <a:t>Специфический целевой рынок</a:t>
            </a:r>
          </a:p>
          <a:p>
            <a:pPr rtl="0"/>
            <a:r>
              <a:rPr lang="ru-RU" noProof="1"/>
              <a:t>Доступный потенциальный объем рынка</a:t>
            </a:r>
            <a:endParaRPr lang="ru-RU"/>
          </a:p>
          <a:p>
            <a:pPr rtl="0"/>
            <a:endParaRPr lang="ru-RU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86F27C7F-0ED2-4657-B2A4-AF40C8659E41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/>
              <a:t>14.07.20ГГ</a:t>
            </a:r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181673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8957411_TF78270744_Win32" id="{EEB21636-4D68-42EF-AC80-14C0EF250235}" vid="{5383BCBC-3BF6-4984-AABE-D69A946DFB1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C5A798-286F-493A-A004-3C6C2A6B8B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AD7039-4680-4956-9542-B83D9E6314E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84AF623-4A95-4652-AF18-74D461A96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Финансовая презентация со слайдами</Template>
  <TotalTime>0</TotalTime>
  <Words>1011</Words>
  <Application>Microsoft Office PowerPoint</Application>
  <PresentationFormat>Широкоэкранный</PresentationFormat>
  <Paragraphs>346</Paragraphs>
  <Slides>21</Slides>
  <Notes>21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7" baseType="lpstr">
      <vt:lpstr>Arial</vt:lpstr>
      <vt:lpstr>Calibri</vt:lpstr>
      <vt:lpstr>Selawik Semibold</vt:lpstr>
      <vt:lpstr>Source Sans Pro</vt:lpstr>
      <vt:lpstr>Source Sans Pro ExtraLight</vt:lpstr>
      <vt:lpstr>Тема Office</vt:lpstr>
      <vt:lpstr>НАБОР СЛАЙДОВ ДЛЯ ПРЕЗЕНТАЦИИ</vt:lpstr>
      <vt:lpstr>О НАС</vt:lpstr>
      <vt:lpstr>ПРОБЛЕМА</vt:lpstr>
      <vt:lpstr>РЕШЕНИЕ</vt:lpstr>
      <vt:lpstr>ОБЗОР ПРОДУКТА</vt:lpstr>
      <vt:lpstr>ПРЕИМУЩЕСТВА ПРОДУКТА</vt:lpstr>
      <vt:lpstr>О КОМПАНИИ</vt:lpstr>
      <vt:lpstr>БИЗНЕС-МОДЕЛЬ</vt:lpstr>
      <vt:lpstr>ОБЗОР РЫНКА</vt:lpstr>
      <vt:lpstr>РЫНОЧНОЕ СРАВНЕНИЕ</vt:lpstr>
      <vt:lpstr>НАШИ КОНКУРЕНТЫ</vt:lpstr>
      <vt:lpstr>СТРАТЕГИЯ РАЗВИТИЯ</vt:lpstr>
      <vt:lpstr>НАШИ КОНКУРЕНТЫ </vt:lpstr>
      <vt:lpstr>ПОПУЛЯРНОСТЬ</vt:lpstr>
      <vt:lpstr>ДВУХЛЕТНИЙ ПЛАН ДЕЙСТВИЙ</vt:lpstr>
      <vt:lpstr>ФИНАНСЫ</vt:lpstr>
      <vt:lpstr>ПОЗНАКОМЬТЕСЬ С НАМИ</vt:lpstr>
      <vt:lpstr>ЗНАКОМСТВО СО ВСЕЙ КОМАНДОЙ</vt:lpstr>
      <vt:lpstr>ФИНАНСИРОВАНИЕ</vt:lpstr>
      <vt:lpstr>ПОДВЕДЕНИЕ ИТОГОВ</vt:lpstr>
      <vt:lpstr>Спасибо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НАБОР СЛАЙДОВ ДЛЯ ПРЕЗЕНТАЦИИ</dc:title>
  <dc:creator>Viktor Orlov</dc:creator>
  <cp:lastModifiedBy>Viktor Orlov</cp:lastModifiedBy>
  <cp:revision>1</cp:revision>
  <dcterms:created xsi:type="dcterms:W3CDTF">2022-10-06T14:38:15Z</dcterms:created>
  <dcterms:modified xsi:type="dcterms:W3CDTF">2022-10-06T14:38:47Z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